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62" r:id="rId2"/>
    <p:sldId id="310" r:id="rId3"/>
    <p:sldId id="324" r:id="rId4"/>
    <p:sldId id="272" r:id="rId5"/>
    <p:sldId id="265" r:id="rId6"/>
    <p:sldId id="286" r:id="rId7"/>
    <p:sldId id="278" r:id="rId8"/>
    <p:sldId id="279" r:id="rId9"/>
    <p:sldId id="280" r:id="rId10"/>
    <p:sldId id="281" r:id="rId11"/>
    <p:sldId id="282" r:id="rId12"/>
    <p:sldId id="275" r:id="rId13"/>
    <p:sldId id="273" r:id="rId14"/>
    <p:sldId id="288" r:id="rId15"/>
    <p:sldId id="284" r:id="rId16"/>
    <p:sldId id="285" r:id="rId17"/>
    <p:sldId id="287" r:id="rId18"/>
    <p:sldId id="289" r:id="rId19"/>
    <p:sldId id="283" r:id="rId20"/>
    <p:sldId id="294" r:id="rId21"/>
    <p:sldId id="298" r:id="rId22"/>
    <p:sldId id="292" r:id="rId23"/>
    <p:sldId id="302" r:id="rId24"/>
    <p:sldId id="300" r:id="rId25"/>
    <p:sldId id="319" r:id="rId26"/>
    <p:sldId id="303" r:id="rId27"/>
    <p:sldId id="312" r:id="rId28"/>
    <p:sldId id="304" r:id="rId29"/>
    <p:sldId id="301" r:id="rId30"/>
    <p:sldId id="326" r:id="rId31"/>
    <p:sldId id="305" r:id="rId32"/>
    <p:sldId id="308" r:id="rId33"/>
    <p:sldId id="313" r:id="rId34"/>
    <p:sldId id="309" r:id="rId35"/>
    <p:sldId id="311" r:id="rId36"/>
    <p:sldId id="321" r:id="rId37"/>
    <p:sldId id="318" r:id="rId38"/>
    <p:sldId id="295" r:id="rId39"/>
    <p:sldId id="323" r:id="rId40"/>
    <p:sldId id="320" r:id="rId41"/>
    <p:sldId id="290" r:id="rId42"/>
    <p:sldId id="325" r:id="rId43"/>
    <p:sldId id="299" r:id="rId44"/>
    <p:sldId id="32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2801" autoAdjust="0"/>
  </p:normalViewPr>
  <p:slideViewPr>
    <p:cSldViewPr snapToGrid="0">
      <p:cViewPr varScale="1">
        <p:scale>
          <a:sx n="84" d="100"/>
          <a:sy n="84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8EA19E-2DE6-4619-B902-F73A1FA9663C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E8CFAA-5299-4787-9FE0-D1235DB9DBAC}">
      <dgm:prSet custT="1"/>
      <dgm:spPr/>
      <dgm:t>
        <a:bodyPr/>
        <a:lstStyle/>
        <a:p>
          <a:r>
            <a:rPr lang="en-US" sz="2800" dirty="0"/>
            <a:t>This institution will use AUC rather than AUC/MIC</a:t>
          </a:r>
        </a:p>
      </dgm:t>
    </dgm:pt>
    <dgm:pt modelId="{28B05B86-F7C4-4531-8DFB-8FE84BD4D029}" type="parTrans" cxnId="{DC41E863-610A-471A-A2BA-3340A1265FB6}">
      <dgm:prSet/>
      <dgm:spPr/>
      <dgm:t>
        <a:bodyPr/>
        <a:lstStyle/>
        <a:p>
          <a:endParaRPr lang="en-US" sz="1100"/>
        </a:p>
      </dgm:t>
    </dgm:pt>
    <dgm:pt modelId="{5F295F37-CA58-4732-AC4C-039218E47004}" type="sibTrans" cxnId="{DC41E863-610A-471A-A2BA-3340A1265FB6}">
      <dgm:prSet/>
      <dgm:spPr/>
      <dgm:t>
        <a:bodyPr/>
        <a:lstStyle/>
        <a:p>
          <a:endParaRPr lang="en-US" sz="1100"/>
        </a:p>
      </dgm:t>
    </dgm:pt>
    <dgm:pt modelId="{DB282E2B-194D-4F7A-BBB9-F80BB1F1D723}">
      <dgm:prSet custT="1"/>
      <dgm:spPr/>
      <dgm:t>
        <a:bodyPr/>
        <a:lstStyle/>
        <a:p>
          <a:r>
            <a:rPr lang="en-US" sz="2000" dirty="0"/>
            <a:t>MICs &gt; 1 mcg/mL</a:t>
          </a:r>
        </a:p>
      </dgm:t>
    </dgm:pt>
    <dgm:pt modelId="{08C7CF5F-6607-46D7-8F26-4001F799E6F4}" type="parTrans" cxnId="{F8F4D01F-93A4-4F4C-A8D6-5FDB92E4DDC2}">
      <dgm:prSet/>
      <dgm:spPr/>
      <dgm:t>
        <a:bodyPr/>
        <a:lstStyle/>
        <a:p>
          <a:endParaRPr lang="en-US" sz="1100"/>
        </a:p>
      </dgm:t>
    </dgm:pt>
    <dgm:pt modelId="{51BA7041-6DB2-48B2-8177-8A5A9415BAD0}" type="sibTrans" cxnId="{F8F4D01F-93A4-4F4C-A8D6-5FDB92E4DDC2}">
      <dgm:prSet/>
      <dgm:spPr/>
      <dgm:t>
        <a:bodyPr/>
        <a:lstStyle/>
        <a:p>
          <a:endParaRPr lang="en-US" sz="1100"/>
        </a:p>
      </dgm:t>
    </dgm:pt>
    <dgm:pt modelId="{FECB62D1-C14B-4505-9579-A53668FED1C0}">
      <dgm:prSet custT="1"/>
      <dgm:spPr/>
      <dgm:t>
        <a:bodyPr/>
        <a:lstStyle/>
        <a:p>
          <a:r>
            <a:rPr lang="en-US" sz="2000" dirty="0"/>
            <a:t>MIC is typically not available until 72-96 hours after starting therapy</a:t>
          </a:r>
        </a:p>
      </dgm:t>
    </dgm:pt>
    <dgm:pt modelId="{39BEE287-0B1A-4F06-BA39-004961B5CF19}" type="parTrans" cxnId="{DBAAF288-A450-478A-AA4D-922E5DE408FB}">
      <dgm:prSet/>
      <dgm:spPr/>
      <dgm:t>
        <a:bodyPr/>
        <a:lstStyle/>
        <a:p>
          <a:endParaRPr lang="en-US"/>
        </a:p>
      </dgm:t>
    </dgm:pt>
    <dgm:pt modelId="{B6FA3E9A-463F-4CBA-9E1A-3A79BC26B9F8}" type="sibTrans" cxnId="{DBAAF288-A450-478A-AA4D-922E5DE408FB}">
      <dgm:prSet/>
      <dgm:spPr/>
      <dgm:t>
        <a:bodyPr/>
        <a:lstStyle/>
        <a:p>
          <a:endParaRPr lang="en-US"/>
        </a:p>
      </dgm:t>
    </dgm:pt>
    <dgm:pt modelId="{DF2E64D9-D433-4B36-B8A2-05645AB2D6D7}">
      <dgm:prSet custT="1"/>
      <dgm:spPr/>
      <dgm:t>
        <a:bodyPr/>
        <a:lstStyle/>
        <a:p>
          <a:r>
            <a:rPr lang="en-US" sz="2000" dirty="0"/>
            <a:t>AUC/MIC = AUC</a:t>
          </a:r>
        </a:p>
      </dgm:t>
    </dgm:pt>
    <dgm:pt modelId="{6B155BF9-3316-490B-8C63-38344CE7C7F3}" type="parTrans" cxnId="{5086FF6C-02D1-4D75-B271-783AFCE8C767}">
      <dgm:prSet/>
      <dgm:spPr/>
      <dgm:t>
        <a:bodyPr/>
        <a:lstStyle/>
        <a:p>
          <a:endParaRPr lang="en-US"/>
        </a:p>
      </dgm:t>
    </dgm:pt>
    <dgm:pt modelId="{5A2C4C09-4D5C-4229-A5DF-2EBC099130AA}" type="sibTrans" cxnId="{5086FF6C-02D1-4D75-B271-783AFCE8C767}">
      <dgm:prSet/>
      <dgm:spPr/>
      <dgm:t>
        <a:bodyPr/>
        <a:lstStyle/>
        <a:p>
          <a:endParaRPr lang="en-US"/>
        </a:p>
      </dgm:t>
    </dgm:pt>
    <dgm:pt modelId="{EE843DBE-9D73-4447-B75B-5A203699B07C}">
      <dgm:prSet custT="1"/>
      <dgm:spPr/>
      <dgm:t>
        <a:bodyPr/>
        <a:lstStyle/>
        <a:p>
          <a:r>
            <a:rPr lang="en-US" sz="2000" dirty="0"/>
            <a:t>Could be due to expected variability in the antimicrobial susceptibility testing methods</a:t>
          </a:r>
        </a:p>
      </dgm:t>
    </dgm:pt>
    <dgm:pt modelId="{AF6990B2-42F8-4091-82D8-370023FAEF64}" type="parTrans" cxnId="{5358765E-3BFB-4194-8F68-1788DD3A4737}">
      <dgm:prSet/>
      <dgm:spPr/>
      <dgm:t>
        <a:bodyPr/>
        <a:lstStyle/>
        <a:p>
          <a:endParaRPr lang="en-US"/>
        </a:p>
      </dgm:t>
    </dgm:pt>
    <dgm:pt modelId="{628459F0-DEC0-4C22-AE8B-4E5013A40C85}" type="sibTrans" cxnId="{5358765E-3BFB-4194-8F68-1788DD3A4737}">
      <dgm:prSet/>
      <dgm:spPr/>
      <dgm:t>
        <a:bodyPr/>
        <a:lstStyle/>
        <a:p>
          <a:endParaRPr lang="en-US"/>
        </a:p>
      </dgm:t>
    </dgm:pt>
    <dgm:pt modelId="{1B677817-FAD5-47BF-BCD4-33A071D52027}">
      <dgm:prSet custT="1"/>
      <dgm:spPr/>
      <dgm:t>
        <a:bodyPr/>
        <a:lstStyle/>
        <a:p>
          <a:r>
            <a:rPr lang="en-US" sz="2000" dirty="0"/>
            <a:t>More than 90% of vancomycin MICs for </a:t>
          </a:r>
          <a:r>
            <a:rPr lang="en-US" sz="2000" i="1" dirty="0"/>
            <a:t>S. aureus</a:t>
          </a:r>
          <a:r>
            <a:rPr lang="en-US" sz="2000" dirty="0"/>
            <a:t> at our institution equal 1 mcg/mL</a:t>
          </a:r>
        </a:p>
      </dgm:t>
    </dgm:pt>
    <dgm:pt modelId="{17A3B4D4-AE55-4C39-B793-7B97583D2E20}" type="parTrans" cxnId="{408FB068-46D3-4505-AB66-40C8FB778E85}">
      <dgm:prSet/>
      <dgm:spPr/>
      <dgm:t>
        <a:bodyPr/>
        <a:lstStyle/>
        <a:p>
          <a:endParaRPr lang="en-US"/>
        </a:p>
      </dgm:t>
    </dgm:pt>
    <dgm:pt modelId="{1BD29D91-87B8-4BDA-A230-6C70AF825524}" type="sibTrans" cxnId="{408FB068-46D3-4505-AB66-40C8FB778E85}">
      <dgm:prSet/>
      <dgm:spPr/>
      <dgm:t>
        <a:bodyPr/>
        <a:lstStyle/>
        <a:p>
          <a:endParaRPr lang="en-US"/>
        </a:p>
      </dgm:t>
    </dgm:pt>
    <dgm:pt modelId="{1702804F-A6CF-41C6-ACED-C7C22C28420E}">
      <dgm:prSet custT="1"/>
      <dgm:spPr/>
      <dgm:t>
        <a:bodyPr/>
        <a:lstStyle/>
        <a:p>
          <a:endParaRPr lang="en-US" sz="2000" dirty="0"/>
        </a:p>
      </dgm:t>
    </dgm:pt>
    <dgm:pt modelId="{C3D853FB-F841-490B-B357-F4EFEED2F59D}" type="parTrans" cxnId="{104D72BE-F90F-49C1-BDBC-CE416440C55A}">
      <dgm:prSet/>
      <dgm:spPr/>
      <dgm:t>
        <a:bodyPr/>
        <a:lstStyle/>
        <a:p>
          <a:endParaRPr lang="en-US"/>
        </a:p>
      </dgm:t>
    </dgm:pt>
    <dgm:pt modelId="{0D5E5646-EE2D-4167-97F2-5EB02A72B53A}" type="sibTrans" cxnId="{104D72BE-F90F-49C1-BDBC-CE416440C55A}">
      <dgm:prSet/>
      <dgm:spPr/>
      <dgm:t>
        <a:bodyPr/>
        <a:lstStyle/>
        <a:p>
          <a:endParaRPr lang="en-US"/>
        </a:p>
      </dgm:t>
    </dgm:pt>
    <dgm:pt modelId="{EB34F5C2-C5B7-47EC-BAB3-06A9609B2B6C}">
      <dgm:prSet custT="1"/>
      <dgm:spPr/>
      <dgm:t>
        <a:bodyPr/>
        <a:lstStyle/>
        <a:p>
          <a:endParaRPr lang="en-US" sz="2000" dirty="0"/>
        </a:p>
      </dgm:t>
    </dgm:pt>
    <dgm:pt modelId="{F39F2D5E-2EFC-4439-B247-F45B9CDE716E}" type="parTrans" cxnId="{47DF219D-BAC7-40EE-BCCB-E73260A09EB1}">
      <dgm:prSet/>
      <dgm:spPr/>
      <dgm:t>
        <a:bodyPr/>
        <a:lstStyle/>
        <a:p>
          <a:endParaRPr lang="en-US"/>
        </a:p>
      </dgm:t>
    </dgm:pt>
    <dgm:pt modelId="{5227C693-0112-46EF-8322-4D3AB5FC473A}" type="sibTrans" cxnId="{47DF219D-BAC7-40EE-BCCB-E73260A09EB1}">
      <dgm:prSet/>
      <dgm:spPr/>
      <dgm:t>
        <a:bodyPr/>
        <a:lstStyle/>
        <a:p>
          <a:endParaRPr lang="en-US"/>
        </a:p>
      </dgm:t>
    </dgm:pt>
    <dgm:pt modelId="{764C4C71-B728-4E44-872D-821B27B73DF6}" type="pres">
      <dgm:prSet presAssocID="{C68EA19E-2DE6-4619-B902-F73A1FA9663C}" presName="Name0" presStyleCnt="0">
        <dgm:presLayoutVars>
          <dgm:dir/>
          <dgm:resizeHandles val="exact"/>
        </dgm:presLayoutVars>
      </dgm:prSet>
      <dgm:spPr/>
    </dgm:pt>
    <dgm:pt modelId="{899493A8-16B9-494F-9845-F8B92303E4DB}" type="pres">
      <dgm:prSet presAssocID="{15E8CFAA-5299-4787-9FE0-D1235DB9DBAC}" presName="composite" presStyleCnt="0"/>
      <dgm:spPr/>
    </dgm:pt>
    <dgm:pt modelId="{82D689C5-76E2-41C4-A92B-8F2701FEDDEB}" type="pres">
      <dgm:prSet presAssocID="{15E8CFAA-5299-4787-9FE0-D1235DB9DBAC}" presName="bgChev" presStyleLbl="node1" presStyleIdx="0" presStyleCnt="1"/>
      <dgm:spPr/>
    </dgm:pt>
    <dgm:pt modelId="{D8B6B118-B05D-4B29-AD46-77C0F697FBD2}" type="pres">
      <dgm:prSet presAssocID="{15E8CFAA-5299-4787-9FE0-D1235DB9DBAC}" presName="txNode" presStyleLbl="fgAcc1" presStyleIdx="0" presStyleCnt="1" custScaleX="109169">
        <dgm:presLayoutVars>
          <dgm:bulletEnabled val="1"/>
        </dgm:presLayoutVars>
      </dgm:prSet>
      <dgm:spPr/>
    </dgm:pt>
  </dgm:ptLst>
  <dgm:cxnLst>
    <dgm:cxn modelId="{F8F4D01F-93A4-4F4C-A8D6-5FDB92E4DDC2}" srcId="{15E8CFAA-5299-4787-9FE0-D1235DB9DBAC}" destId="{DB282E2B-194D-4F7A-BBB9-F80BB1F1D723}" srcOrd="4" destOrd="0" parTransId="{08C7CF5F-6607-46D7-8F26-4001F799E6F4}" sibTransId="{51BA7041-6DB2-48B2-8177-8A5A9415BAD0}"/>
    <dgm:cxn modelId="{5358765E-3BFB-4194-8F68-1788DD3A4737}" srcId="{DB282E2B-194D-4F7A-BBB9-F80BB1F1D723}" destId="{EE843DBE-9D73-4447-B75B-5A203699B07C}" srcOrd="0" destOrd="0" parTransId="{AF6990B2-42F8-4091-82D8-370023FAEF64}" sibTransId="{628459F0-DEC0-4C22-AE8B-4E5013A40C85}"/>
    <dgm:cxn modelId="{AB158842-362F-43F1-98DA-2C04D9AEC9CA}" type="presOf" srcId="{FECB62D1-C14B-4505-9579-A53668FED1C0}" destId="{D8B6B118-B05D-4B29-AD46-77C0F697FBD2}" srcOrd="0" destOrd="4" presId="urn:microsoft.com/office/officeart/2005/8/layout/chevronAccent+Icon"/>
    <dgm:cxn modelId="{DC41E863-610A-471A-A2BA-3340A1265FB6}" srcId="{C68EA19E-2DE6-4619-B902-F73A1FA9663C}" destId="{15E8CFAA-5299-4787-9FE0-D1235DB9DBAC}" srcOrd="0" destOrd="0" parTransId="{28B05B86-F7C4-4531-8DFB-8FE84BD4D029}" sibTransId="{5F295F37-CA58-4732-AC4C-039218E47004}"/>
    <dgm:cxn modelId="{408FB068-46D3-4505-AB66-40C8FB778E85}" srcId="{15E8CFAA-5299-4787-9FE0-D1235DB9DBAC}" destId="{1B677817-FAD5-47BF-BCD4-33A071D52027}" srcOrd="0" destOrd="0" parTransId="{17A3B4D4-AE55-4C39-B793-7B97583D2E20}" sibTransId="{1BD29D91-87B8-4BDA-A230-6C70AF825524}"/>
    <dgm:cxn modelId="{5086FF6C-02D1-4D75-B271-783AFCE8C767}" srcId="{1B677817-FAD5-47BF-BCD4-33A071D52027}" destId="{DF2E64D9-D433-4B36-B8A2-05645AB2D6D7}" srcOrd="0" destOrd="0" parTransId="{6B155BF9-3316-490B-8C63-38344CE7C7F3}" sibTransId="{5A2C4C09-4D5C-4229-A5DF-2EBC099130AA}"/>
    <dgm:cxn modelId="{454E8375-2F67-466B-B030-2E9C898BD182}" type="presOf" srcId="{15E8CFAA-5299-4787-9FE0-D1235DB9DBAC}" destId="{D8B6B118-B05D-4B29-AD46-77C0F697FBD2}" srcOrd="0" destOrd="0" presId="urn:microsoft.com/office/officeart/2005/8/layout/chevronAccent+Icon"/>
    <dgm:cxn modelId="{83E2C256-79EB-4F3A-BE7F-0E944D42E811}" type="presOf" srcId="{1B677817-FAD5-47BF-BCD4-33A071D52027}" destId="{D8B6B118-B05D-4B29-AD46-77C0F697FBD2}" srcOrd="0" destOrd="1" presId="urn:microsoft.com/office/officeart/2005/8/layout/chevronAccent+Icon"/>
    <dgm:cxn modelId="{ED776A59-15AE-4492-A1A1-1F8891D83457}" type="presOf" srcId="{EB34F5C2-C5B7-47EC-BAB3-06A9609B2B6C}" destId="{D8B6B118-B05D-4B29-AD46-77C0F697FBD2}" srcOrd="0" destOrd="5" presId="urn:microsoft.com/office/officeart/2005/8/layout/chevronAccent+Icon"/>
    <dgm:cxn modelId="{DBAAF288-A450-478A-AA4D-922E5DE408FB}" srcId="{15E8CFAA-5299-4787-9FE0-D1235DB9DBAC}" destId="{FECB62D1-C14B-4505-9579-A53668FED1C0}" srcOrd="2" destOrd="0" parTransId="{39BEE287-0B1A-4F06-BA39-004961B5CF19}" sibTransId="{B6FA3E9A-463F-4CBA-9E1A-3A79BC26B9F8}"/>
    <dgm:cxn modelId="{47DF219D-BAC7-40EE-BCCB-E73260A09EB1}" srcId="{15E8CFAA-5299-4787-9FE0-D1235DB9DBAC}" destId="{EB34F5C2-C5B7-47EC-BAB3-06A9609B2B6C}" srcOrd="3" destOrd="0" parTransId="{F39F2D5E-2EFC-4439-B247-F45B9CDE716E}" sibTransId="{5227C693-0112-46EF-8322-4D3AB5FC473A}"/>
    <dgm:cxn modelId="{E1730EBE-7C69-44CB-A7A2-10B87C228E8B}" type="presOf" srcId="{DB282E2B-194D-4F7A-BBB9-F80BB1F1D723}" destId="{D8B6B118-B05D-4B29-AD46-77C0F697FBD2}" srcOrd="0" destOrd="6" presId="urn:microsoft.com/office/officeart/2005/8/layout/chevronAccent+Icon"/>
    <dgm:cxn modelId="{104D72BE-F90F-49C1-BDBC-CE416440C55A}" srcId="{15E8CFAA-5299-4787-9FE0-D1235DB9DBAC}" destId="{1702804F-A6CF-41C6-ACED-C7C22C28420E}" srcOrd="1" destOrd="0" parTransId="{C3D853FB-F841-490B-B357-F4EFEED2F59D}" sibTransId="{0D5E5646-EE2D-4167-97F2-5EB02A72B53A}"/>
    <dgm:cxn modelId="{5674AABF-CC50-499B-A1CD-BF68B67D3667}" type="presOf" srcId="{DF2E64D9-D433-4B36-B8A2-05645AB2D6D7}" destId="{D8B6B118-B05D-4B29-AD46-77C0F697FBD2}" srcOrd="0" destOrd="2" presId="urn:microsoft.com/office/officeart/2005/8/layout/chevronAccent+Icon"/>
    <dgm:cxn modelId="{AABBA0CC-F14D-4480-A16B-9483EFC5E440}" type="presOf" srcId="{1702804F-A6CF-41C6-ACED-C7C22C28420E}" destId="{D8B6B118-B05D-4B29-AD46-77C0F697FBD2}" srcOrd="0" destOrd="3" presId="urn:microsoft.com/office/officeart/2005/8/layout/chevronAccent+Icon"/>
    <dgm:cxn modelId="{8FF429D4-5F91-4792-8A61-77FB1157E2A8}" type="presOf" srcId="{C68EA19E-2DE6-4619-B902-F73A1FA9663C}" destId="{764C4C71-B728-4E44-872D-821B27B73DF6}" srcOrd="0" destOrd="0" presId="urn:microsoft.com/office/officeart/2005/8/layout/chevronAccent+Icon"/>
    <dgm:cxn modelId="{1E2A23E6-512C-45D5-943F-C73A237B6222}" type="presOf" srcId="{EE843DBE-9D73-4447-B75B-5A203699B07C}" destId="{D8B6B118-B05D-4B29-AD46-77C0F697FBD2}" srcOrd="0" destOrd="7" presId="urn:microsoft.com/office/officeart/2005/8/layout/chevronAccent+Icon"/>
    <dgm:cxn modelId="{76DA25BE-899F-4844-A357-1347DD4AC10E}" type="presParOf" srcId="{764C4C71-B728-4E44-872D-821B27B73DF6}" destId="{899493A8-16B9-494F-9845-F8B92303E4DB}" srcOrd="0" destOrd="0" presId="urn:microsoft.com/office/officeart/2005/8/layout/chevronAccent+Icon"/>
    <dgm:cxn modelId="{8EB78C89-8CE3-4372-8365-A1D7BEC68C96}" type="presParOf" srcId="{899493A8-16B9-494F-9845-F8B92303E4DB}" destId="{82D689C5-76E2-41C4-A92B-8F2701FEDDEB}" srcOrd="0" destOrd="0" presId="urn:microsoft.com/office/officeart/2005/8/layout/chevronAccent+Icon"/>
    <dgm:cxn modelId="{347AAB8B-5705-4984-BF61-94F0C6493CB2}" type="presParOf" srcId="{899493A8-16B9-494F-9845-F8B92303E4DB}" destId="{D8B6B118-B05D-4B29-AD46-77C0F697FBD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3E5F30-8A1F-470D-90EB-FADDBD0E7EB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341456-A5D0-4561-B086-A0B2FAE6C037}">
      <dgm:prSet/>
      <dgm:spPr/>
      <dgm:t>
        <a:bodyPr/>
        <a:lstStyle/>
        <a:p>
          <a:r>
            <a:rPr lang="en-US" dirty="0"/>
            <a:t>Loading dose?</a:t>
          </a:r>
        </a:p>
      </dgm:t>
    </dgm:pt>
    <dgm:pt modelId="{FAA86D09-80BB-4418-855D-AD4947A9F81C}" type="parTrans" cxnId="{5385402F-AE7F-44A1-BDEB-A0C110313CF0}">
      <dgm:prSet/>
      <dgm:spPr/>
      <dgm:t>
        <a:bodyPr/>
        <a:lstStyle/>
        <a:p>
          <a:endParaRPr lang="en-US"/>
        </a:p>
      </dgm:t>
    </dgm:pt>
    <dgm:pt modelId="{01C60868-7E54-4C91-B866-CD5715E044B3}" type="sibTrans" cxnId="{5385402F-AE7F-44A1-BDEB-A0C110313CF0}">
      <dgm:prSet/>
      <dgm:spPr/>
      <dgm:t>
        <a:bodyPr/>
        <a:lstStyle/>
        <a:p>
          <a:endParaRPr lang="en-US"/>
        </a:p>
      </dgm:t>
    </dgm:pt>
    <dgm:pt modelId="{F302BCC4-9AEB-4321-AFE0-3E205E3A7061}">
      <dgm:prSet/>
      <dgm:spPr/>
      <dgm:t>
        <a:bodyPr/>
        <a:lstStyle/>
        <a:p>
          <a:r>
            <a:rPr lang="en-US" dirty="0"/>
            <a:t>Maintenance dosing?</a:t>
          </a:r>
        </a:p>
      </dgm:t>
    </dgm:pt>
    <dgm:pt modelId="{F7B8E913-97AD-4E0D-BB2F-25C6256F9F94}" type="parTrans" cxnId="{8D59C202-7164-4812-B07D-278627527950}">
      <dgm:prSet/>
      <dgm:spPr/>
      <dgm:t>
        <a:bodyPr/>
        <a:lstStyle/>
        <a:p>
          <a:endParaRPr lang="en-US"/>
        </a:p>
      </dgm:t>
    </dgm:pt>
    <dgm:pt modelId="{60666E6C-4B3B-4D7C-82C1-E0490AA85115}" type="sibTrans" cxnId="{8D59C202-7164-4812-B07D-278627527950}">
      <dgm:prSet/>
      <dgm:spPr/>
      <dgm:t>
        <a:bodyPr/>
        <a:lstStyle/>
        <a:p>
          <a:endParaRPr lang="en-US"/>
        </a:p>
      </dgm:t>
    </dgm:pt>
    <dgm:pt modelId="{AF1DAC4A-610E-4B12-942D-E3BC7D3F91AD}">
      <dgm:prSet/>
      <dgm:spPr/>
      <dgm:t>
        <a:bodyPr/>
        <a:lstStyle/>
        <a:p>
          <a:r>
            <a:rPr lang="en-US" dirty="0"/>
            <a:t>Early AUC evaluation vs AUC evaluation at steady-state? </a:t>
          </a:r>
        </a:p>
      </dgm:t>
    </dgm:pt>
    <dgm:pt modelId="{F48F2D9F-6F31-4C0A-8D57-2AD5FDEAA4F3}" type="parTrans" cxnId="{169BF064-9788-4E1A-A627-F6FF89E2F56F}">
      <dgm:prSet/>
      <dgm:spPr/>
      <dgm:t>
        <a:bodyPr/>
        <a:lstStyle/>
        <a:p>
          <a:endParaRPr lang="en-US"/>
        </a:p>
      </dgm:t>
    </dgm:pt>
    <dgm:pt modelId="{98CCAC27-D2EC-402E-97D9-22D0B183D6E6}" type="sibTrans" cxnId="{169BF064-9788-4E1A-A627-F6FF89E2F56F}">
      <dgm:prSet/>
      <dgm:spPr/>
      <dgm:t>
        <a:bodyPr/>
        <a:lstStyle/>
        <a:p>
          <a:endParaRPr lang="en-US"/>
        </a:p>
      </dgm:t>
    </dgm:pt>
    <dgm:pt modelId="{03844312-F258-44FD-AA19-A3D701B2E1F3}" type="pres">
      <dgm:prSet presAssocID="{2B3E5F30-8A1F-470D-90EB-FADDBD0E7EB6}" presName="CompostProcess" presStyleCnt="0">
        <dgm:presLayoutVars>
          <dgm:dir/>
          <dgm:resizeHandles val="exact"/>
        </dgm:presLayoutVars>
      </dgm:prSet>
      <dgm:spPr/>
    </dgm:pt>
    <dgm:pt modelId="{E665A528-CBA8-44F5-B449-542CE747DD5D}" type="pres">
      <dgm:prSet presAssocID="{2B3E5F30-8A1F-470D-90EB-FADDBD0E7EB6}" presName="arrow" presStyleLbl="bgShp" presStyleIdx="0" presStyleCnt="1"/>
      <dgm:spPr/>
    </dgm:pt>
    <dgm:pt modelId="{1737A1A7-CC61-4B5F-AAE2-7E223E05A846}" type="pres">
      <dgm:prSet presAssocID="{2B3E5F30-8A1F-470D-90EB-FADDBD0E7EB6}" presName="linearProcess" presStyleCnt="0"/>
      <dgm:spPr/>
    </dgm:pt>
    <dgm:pt modelId="{C22E4A32-E2AD-4531-90DD-35E2C5718C0E}" type="pres">
      <dgm:prSet presAssocID="{8A341456-A5D0-4561-B086-A0B2FAE6C037}" presName="textNode" presStyleLbl="node1" presStyleIdx="0" presStyleCnt="3">
        <dgm:presLayoutVars>
          <dgm:bulletEnabled val="1"/>
        </dgm:presLayoutVars>
      </dgm:prSet>
      <dgm:spPr/>
    </dgm:pt>
    <dgm:pt modelId="{8B1928A7-5405-411E-A5E5-DA0F439A66CB}" type="pres">
      <dgm:prSet presAssocID="{01C60868-7E54-4C91-B866-CD5715E044B3}" presName="sibTrans" presStyleCnt="0"/>
      <dgm:spPr/>
    </dgm:pt>
    <dgm:pt modelId="{C0B3E46E-2E01-4824-9B5E-1045E84532A6}" type="pres">
      <dgm:prSet presAssocID="{F302BCC4-9AEB-4321-AFE0-3E205E3A7061}" presName="textNode" presStyleLbl="node1" presStyleIdx="1" presStyleCnt="3">
        <dgm:presLayoutVars>
          <dgm:bulletEnabled val="1"/>
        </dgm:presLayoutVars>
      </dgm:prSet>
      <dgm:spPr/>
    </dgm:pt>
    <dgm:pt modelId="{1788E42D-0E69-4A15-AD31-D69F79DB8965}" type="pres">
      <dgm:prSet presAssocID="{60666E6C-4B3B-4D7C-82C1-E0490AA85115}" presName="sibTrans" presStyleCnt="0"/>
      <dgm:spPr/>
    </dgm:pt>
    <dgm:pt modelId="{981F1B94-3C4A-4845-A698-58D517DCE48D}" type="pres">
      <dgm:prSet presAssocID="{AF1DAC4A-610E-4B12-942D-E3BC7D3F91A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D59C202-7164-4812-B07D-278627527950}" srcId="{2B3E5F30-8A1F-470D-90EB-FADDBD0E7EB6}" destId="{F302BCC4-9AEB-4321-AFE0-3E205E3A7061}" srcOrd="1" destOrd="0" parTransId="{F7B8E913-97AD-4E0D-BB2F-25C6256F9F94}" sibTransId="{60666E6C-4B3B-4D7C-82C1-E0490AA85115}"/>
    <dgm:cxn modelId="{E37D0923-19C4-46C7-97DC-21088D2E5A6F}" type="presOf" srcId="{2B3E5F30-8A1F-470D-90EB-FADDBD0E7EB6}" destId="{03844312-F258-44FD-AA19-A3D701B2E1F3}" srcOrd="0" destOrd="0" presId="urn:microsoft.com/office/officeart/2005/8/layout/hProcess9"/>
    <dgm:cxn modelId="{5385402F-AE7F-44A1-BDEB-A0C110313CF0}" srcId="{2B3E5F30-8A1F-470D-90EB-FADDBD0E7EB6}" destId="{8A341456-A5D0-4561-B086-A0B2FAE6C037}" srcOrd="0" destOrd="0" parTransId="{FAA86D09-80BB-4418-855D-AD4947A9F81C}" sibTransId="{01C60868-7E54-4C91-B866-CD5715E044B3}"/>
    <dgm:cxn modelId="{169BF064-9788-4E1A-A627-F6FF89E2F56F}" srcId="{2B3E5F30-8A1F-470D-90EB-FADDBD0E7EB6}" destId="{AF1DAC4A-610E-4B12-942D-E3BC7D3F91AD}" srcOrd="2" destOrd="0" parTransId="{F48F2D9F-6F31-4C0A-8D57-2AD5FDEAA4F3}" sibTransId="{98CCAC27-D2EC-402E-97D9-22D0B183D6E6}"/>
    <dgm:cxn modelId="{44F27055-5B41-4BB6-9DD5-482AD472AE05}" type="presOf" srcId="{F302BCC4-9AEB-4321-AFE0-3E205E3A7061}" destId="{C0B3E46E-2E01-4824-9B5E-1045E84532A6}" srcOrd="0" destOrd="0" presId="urn:microsoft.com/office/officeart/2005/8/layout/hProcess9"/>
    <dgm:cxn modelId="{5FEF3A57-D285-4A2B-AEBD-8E60458D8289}" type="presOf" srcId="{8A341456-A5D0-4561-B086-A0B2FAE6C037}" destId="{C22E4A32-E2AD-4531-90DD-35E2C5718C0E}" srcOrd="0" destOrd="0" presId="urn:microsoft.com/office/officeart/2005/8/layout/hProcess9"/>
    <dgm:cxn modelId="{A4B7A677-E5D2-4664-AE50-F42B61E38738}" type="presOf" srcId="{AF1DAC4A-610E-4B12-942D-E3BC7D3F91AD}" destId="{981F1B94-3C4A-4845-A698-58D517DCE48D}" srcOrd="0" destOrd="0" presId="urn:microsoft.com/office/officeart/2005/8/layout/hProcess9"/>
    <dgm:cxn modelId="{009EF096-BDE7-4295-AFB4-28C92DDA82FB}" type="presParOf" srcId="{03844312-F258-44FD-AA19-A3D701B2E1F3}" destId="{E665A528-CBA8-44F5-B449-542CE747DD5D}" srcOrd="0" destOrd="0" presId="urn:microsoft.com/office/officeart/2005/8/layout/hProcess9"/>
    <dgm:cxn modelId="{B9F1A720-AE18-489B-9989-4BE800FA8C9B}" type="presParOf" srcId="{03844312-F258-44FD-AA19-A3D701B2E1F3}" destId="{1737A1A7-CC61-4B5F-AAE2-7E223E05A846}" srcOrd="1" destOrd="0" presId="urn:microsoft.com/office/officeart/2005/8/layout/hProcess9"/>
    <dgm:cxn modelId="{63777D38-0E06-4A90-807A-AF868197161A}" type="presParOf" srcId="{1737A1A7-CC61-4B5F-AAE2-7E223E05A846}" destId="{C22E4A32-E2AD-4531-90DD-35E2C5718C0E}" srcOrd="0" destOrd="0" presId="urn:microsoft.com/office/officeart/2005/8/layout/hProcess9"/>
    <dgm:cxn modelId="{D3F88539-81C2-4FAA-BC08-44A8248EEA92}" type="presParOf" srcId="{1737A1A7-CC61-4B5F-AAE2-7E223E05A846}" destId="{8B1928A7-5405-411E-A5E5-DA0F439A66CB}" srcOrd="1" destOrd="0" presId="urn:microsoft.com/office/officeart/2005/8/layout/hProcess9"/>
    <dgm:cxn modelId="{DE669D94-AF85-4B94-8249-10AF9440916F}" type="presParOf" srcId="{1737A1A7-CC61-4B5F-AAE2-7E223E05A846}" destId="{C0B3E46E-2E01-4824-9B5E-1045E84532A6}" srcOrd="2" destOrd="0" presId="urn:microsoft.com/office/officeart/2005/8/layout/hProcess9"/>
    <dgm:cxn modelId="{1CD0230F-6AE7-4C1A-8218-98ABAE8C5B31}" type="presParOf" srcId="{1737A1A7-CC61-4B5F-AAE2-7E223E05A846}" destId="{1788E42D-0E69-4A15-AD31-D69F79DB8965}" srcOrd="3" destOrd="0" presId="urn:microsoft.com/office/officeart/2005/8/layout/hProcess9"/>
    <dgm:cxn modelId="{9D54A270-6136-4FB6-9278-6201695477F6}" type="presParOf" srcId="{1737A1A7-CC61-4B5F-AAE2-7E223E05A846}" destId="{981F1B94-3C4A-4845-A698-58D517DCE48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8F43E2-5FF3-492C-B0C4-36B3C2CECC6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A701F4-8D0B-47E6-A544-80EE3BD48B2A}">
      <dgm:prSet phldrT="[Text]" custT="1"/>
      <dgm:spPr/>
      <dgm:t>
        <a:bodyPr/>
        <a:lstStyle/>
        <a:p>
          <a:r>
            <a:rPr lang="en-US" sz="1800" dirty="0"/>
            <a:t>Dose</a:t>
          </a:r>
        </a:p>
      </dgm:t>
    </dgm:pt>
    <dgm:pt modelId="{926385D5-20DF-474D-BDF2-1453F5AE6D49}" type="parTrans" cxnId="{57A9E3B6-5DD5-4D64-AF85-45C88A871C75}">
      <dgm:prSet/>
      <dgm:spPr/>
      <dgm:t>
        <a:bodyPr/>
        <a:lstStyle/>
        <a:p>
          <a:endParaRPr lang="en-US" sz="1050"/>
        </a:p>
      </dgm:t>
    </dgm:pt>
    <dgm:pt modelId="{C9068706-36CE-4A9F-ACA1-A0E17937C4A1}" type="sibTrans" cxnId="{57A9E3B6-5DD5-4D64-AF85-45C88A871C75}">
      <dgm:prSet/>
      <dgm:spPr/>
      <dgm:t>
        <a:bodyPr/>
        <a:lstStyle/>
        <a:p>
          <a:endParaRPr lang="en-US" sz="1050"/>
        </a:p>
      </dgm:t>
    </dgm:pt>
    <dgm:pt modelId="{F0C27248-E121-414D-B733-6E4C4A68D52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C1 (2H Post-Dose AUC)</a:t>
          </a:r>
        </a:p>
      </dgm:t>
    </dgm:pt>
    <dgm:pt modelId="{73890E56-BB05-49D7-821A-9789B27618F5}" type="parTrans" cxnId="{01A2D757-B95B-44FC-849B-04D9FD26523D}">
      <dgm:prSet/>
      <dgm:spPr/>
      <dgm:t>
        <a:bodyPr/>
        <a:lstStyle/>
        <a:p>
          <a:endParaRPr lang="en-US" sz="1050"/>
        </a:p>
      </dgm:t>
    </dgm:pt>
    <dgm:pt modelId="{AB4C7081-E1F2-4C41-8E7D-0C41D2FC54CC}" type="sibTrans" cxnId="{01A2D757-B95B-44FC-849B-04D9FD26523D}">
      <dgm:prSet/>
      <dgm:spPr/>
      <dgm:t>
        <a:bodyPr/>
        <a:lstStyle/>
        <a:p>
          <a:endParaRPr lang="en-US" sz="1050"/>
        </a:p>
      </dgm:t>
    </dgm:pt>
    <dgm:pt modelId="{81C851B1-D15C-4DB8-951B-D9E9F0E736CB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dirty="0"/>
            <a:t>C2 (Trough)</a:t>
          </a:r>
        </a:p>
      </dgm:t>
    </dgm:pt>
    <dgm:pt modelId="{C906850B-4F4E-45DB-86D2-BA4B0579CF32}" type="parTrans" cxnId="{3865D6A2-7FED-4002-AD6E-A26ABEAF8DB5}">
      <dgm:prSet/>
      <dgm:spPr/>
      <dgm:t>
        <a:bodyPr/>
        <a:lstStyle/>
        <a:p>
          <a:endParaRPr lang="en-US" sz="1050"/>
        </a:p>
      </dgm:t>
    </dgm:pt>
    <dgm:pt modelId="{B8948815-DCB2-46F1-94AB-F428F4631884}" type="sibTrans" cxnId="{3865D6A2-7FED-4002-AD6E-A26ABEAF8DB5}">
      <dgm:prSet/>
      <dgm:spPr/>
      <dgm:t>
        <a:bodyPr/>
        <a:lstStyle/>
        <a:p>
          <a:endParaRPr lang="en-US" sz="1050"/>
        </a:p>
      </dgm:t>
    </dgm:pt>
    <dgm:pt modelId="{42C05690-63A8-41F6-B685-E2F596056547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800" dirty="0"/>
            <a:t>Pharmacist Evaluation</a:t>
          </a:r>
        </a:p>
      </dgm:t>
    </dgm:pt>
    <dgm:pt modelId="{30773907-D946-47F4-B942-7DF7F9B43E60}" type="parTrans" cxnId="{3FFCC168-2B86-4BFB-B6DC-5F4C8EB54FAB}">
      <dgm:prSet/>
      <dgm:spPr/>
      <dgm:t>
        <a:bodyPr/>
        <a:lstStyle/>
        <a:p>
          <a:endParaRPr lang="en-US" sz="1400"/>
        </a:p>
      </dgm:t>
    </dgm:pt>
    <dgm:pt modelId="{B89170CC-F043-4464-8055-D9A7414A1C6F}" type="sibTrans" cxnId="{3FFCC168-2B86-4BFB-B6DC-5F4C8EB54FAB}">
      <dgm:prSet/>
      <dgm:spPr/>
      <dgm:t>
        <a:bodyPr/>
        <a:lstStyle/>
        <a:p>
          <a:endParaRPr lang="en-US" sz="1400"/>
        </a:p>
      </dgm:t>
    </dgm:pt>
    <dgm:pt modelId="{1202E7A0-596F-4E08-B593-87F48FA40FDB}" type="pres">
      <dgm:prSet presAssocID="{D48F43E2-5FF3-492C-B0C4-36B3C2CECC66}" presName="Name0" presStyleCnt="0">
        <dgm:presLayoutVars>
          <dgm:dir/>
          <dgm:animLvl val="lvl"/>
          <dgm:resizeHandles val="exact"/>
        </dgm:presLayoutVars>
      </dgm:prSet>
      <dgm:spPr/>
    </dgm:pt>
    <dgm:pt modelId="{BFC556CA-B772-4DDE-8C0D-96AF0557F728}" type="pres">
      <dgm:prSet presAssocID="{42A701F4-8D0B-47E6-A544-80EE3BD48B2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FF1DC1D-DB22-4D83-96DD-B432C7D42025}" type="pres">
      <dgm:prSet presAssocID="{C9068706-36CE-4A9F-ACA1-A0E17937C4A1}" presName="parTxOnlySpace" presStyleCnt="0"/>
      <dgm:spPr/>
    </dgm:pt>
    <dgm:pt modelId="{E6057526-A9D1-4BA9-AE60-F2FCA16368C9}" type="pres">
      <dgm:prSet presAssocID="{F0C27248-E121-414D-B733-6E4C4A68D52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548C8F2-01D3-4B2C-BC2A-2035CB4AB0A2}" type="pres">
      <dgm:prSet presAssocID="{AB4C7081-E1F2-4C41-8E7D-0C41D2FC54CC}" presName="parTxOnlySpace" presStyleCnt="0"/>
      <dgm:spPr/>
    </dgm:pt>
    <dgm:pt modelId="{F0F867D9-9C4F-422C-B9E4-5163CBA765C4}" type="pres">
      <dgm:prSet presAssocID="{81C851B1-D15C-4DB8-951B-D9E9F0E736CB}" presName="parTxOnly" presStyleLbl="node1" presStyleIdx="2" presStyleCnt="4" custLinFactNeighborY="-3924">
        <dgm:presLayoutVars>
          <dgm:chMax val="0"/>
          <dgm:chPref val="0"/>
          <dgm:bulletEnabled val="1"/>
        </dgm:presLayoutVars>
      </dgm:prSet>
      <dgm:spPr/>
    </dgm:pt>
    <dgm:pt modelId="{01F103F3-8922-4811-8A93-93BCDD440FFA}" type="pres">
      <dgm:prSet presAssocID="{B8948815-DCB2-46F1-94AB-F428F4631884}" presName="parTxOnlySpace" presStyleCnt="0"/>
      <dgm:spPr/>
    </dgm:pt>
    <dgm:pt modelId="{21CE4B2B-49DA-487B-96CA-0B72D61442E3}" type="pres">
      <dgm:prSet presAssocID="{42C05690-63A8-41F6-B685-E2F59605654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426F92A-B6D7-4A36-A470-8A410F617CC3}" type="presOf" srcId="{42C05690-63A8-41F6-B685-E2F596056547}" destId="{21CE4B2B-49DA-487B-96CA-0B72D61442E3}" srcOrd="0" destOrd="0" presId="urn:microsoft.com/office/officeart/2005/8/layout/chevron1"/>
    <dgm:cxn modelId="{E294DA41-972F-4C6D-909F-25D45C5019D5}" type="presOf" srcId="{42A701F4-8D0B-47E6-A544-80EE3BD48B2A}" destId="{BFC556CA-B772-4DDE-8C0D-96AF0557F728}" srcOrd="0" destOrd="0" presId="urn:microsoft.com/office/officeart/2005/8/layout/chevron1"/>
    <dgm:cxn modelId="{FB916142-EB1F-4CE7-936E-AF1B6CE370CE}" type="presOf" srcId="{D48F43E2-5FF3-492C-B0C4-36B3C2CECC66}" destId="{1202E7A0-596F-4E08-B593-87F48FA40FDB}" srcOrd="0" destOrd="0" presId="urn:microsoft.com/office/officeart/2005/8/layout/chevron1"/>
    <dgm:cxn modelId="{3FFCC168-2B86-4BFB-B6DC-5F4C8EB54FAB}" srcId="{D48F43E2-5FF3-492C-B0C4-36B3C2CECC66}" destId="{42C05690-63A8-41F6-B685-E2F596056547}" srcOrd="3" destOrd="0" parTransId="{30773907-D946-47F4-B942-7DF7F9B43E60}" sibTransId="{B89170CC-F043-4464-8055-D9A7414A1C6F}"/>
    <dgm:cxn modelId="{01A2D757-B95B-44FC-849B-04D9FD26523D}" srcId="{D48F43E2-5FF3-492C-B0C4-36B3C2CECC66}" destId="{F0C27248-E121-414D-B733-6E4C4A68D522}" srcOrd="1" destOrd="0" parTransId="{73890E56-BB05-49D7-821A-9789B27618F5}" sibTransId="{AB4C7081-E1F2-4C41-8E7D-0C41D2FC54CC}"/>
    <dgm:cxn modelId="{3865D6A2-7FED-4002-AD6E-A26ABEAF8DB5}" srcId="{D48F43E2-5FF3-492C-B0C4-36B3C2CECC66}" destId="{81C851B1-D15C-4DB8-951B-D9E9F0E736CB}" srcOrd="2" destOrd="0" parTransId="{C906850B-4F4E-45DB-86D2-BA4B0579CF32}" sibTransId="{B8948815-DCB2-46F1-94AB-F428F4631884}"/>
    <dgm:cxn modelId="{1F336FAB-E5C0-4AC6-9995-212A4AECB0A6}" type="presOf" srcId="{F0C27248-E121-414D-B733-6E4C4A68D522}" destId="{E6057526-A9D1-4BA9-AE60-F2FCA16368C9}" srcOrd="0" destOrd="0" presId="urn:microsoft.com/office/officeart/2005/8/layout/chevron1"/>
    <dgm:cxn modelId="{57A9E3B6-5DD5-4D64-AF85-45C88A871C75}" srcId="{D48F43E2-5FF3-492C-B0C4-36B3C2CECC66}" destId="{42A701F4-8D0B-47E6-A544-80EE3BD48B2A}" srcOrd="0" destOrd="0" parTransId="{926385D5-20DF-474D-BDF2-1453F5AE6D49}" sibTransId="{C9068706-36CE-4A9F-ACA1-A0E17937C4A1}"/>
    <dgm:cxn modelId="{55DE47CD-323B-4520-B610-9BDCE55DB419}" type="presOf" srcId="{81C851B1-D15C-4DB8-951B-D9E9F0E736CB}" destId="{F0F867D9-9C4F-422C-B9E4-5163CBA765C4}" srcOrd="0" destOrd="0" presId="urn:microsoft.com/office/officeart/2005/8/layout/chevron1"/>
    <dgm:cxn modelId="{F44AC30D-122B-4CFF-98D5-BFA1205B3B85}" type="presParOf" srcId="{1202E7A0-596F-4E08-B593-87F48FA40FDB}" destId="{BFC556CA-B772-4DDE-8C0D-96AF0557F728}" srcOrd="0" destOrd="0" presId="urn:microsoft.com/office/officeart/2005/8/layout/chevron1"/>
    <dgm:cxn modelId="{291FD07E-0709-4389-8512-608A745308A6}" type="presParOf" srcId="{1202E7A0-596F-4E08-B593-87F48FA40FDB}" destId="{DFF1DC1D-DB22-4D83-96DD-B432C7D42025}" srcOrd="1" destOrd="0" presId="urn:microsoft.com/office/officeart/2005/8/layout/chevron1"/>
    <dgm:cxn modelId="{18E0A4D8-27F1-4CDB-B6E1-3EB2B528BEE0}" type="presParOf" srcId="{1202E7A0-596F-4E08-B593-87F48FA40FDB}" destId="{E6057526-A9D1-4BA9-AE60-F2FCA16368C9}" srcOrd="2" destOrd="0" presId="urn:microsoft.com/office/officeart/2005/8/layout/chevron1"/>
    <dgm:cxn modelId="{78D77938-7B8B-4F6E-A831-3C05060BC05C}" type="presParOf" srcId="{1202E7A0-596F-4E08-B593-87F48FA40FDB}" destId="{3548C8F2-01D3-4B2C-BC2A-2035CB4AB0A2}" srcOrd="3" destOrd="0" presId="urn:microsoft.com/office/officeart/2005/8/layout/chevron1"/>
    <dgm:cxn modelId="{02CA5FF1-3FBD-4642-95AA-041CE0F022C4}" type="presParOf" srcId="{1202E7A0-596F-4E08-B593-87F48FA40FDB}" destId="{F0F867D9-9C4F-422C-B9E4-5163CBA765C4}" srcOrd="4" destOrd="0" presId="urn:microsoft.com/office/officeart/2005/8/layout/chevron1"/>
    <dgm:cxn modelId="{404F87E7-1FBF-4AC6-B90B-0D5EF7D2AC13}" type="presParOf" srcId="{1202E7A0-596F-4E08-B593-87F48FA40FDB}" destId="{01F103F3-8922-4811-8A93-93BCDD440FFA}" srcOrd="5" destOrd="0" presId="urn:microsoft.com/office/officeart/2005/8/layout/chevron1"/>
    <dgm:cxn modelId="{44C38AB4-8719-445B-BCC7-AC2CBD254355}" type="presParOf" srcId="{1202E7A0-596F-4E08-B593-87F48FA40FDB}" destId="{21CE4B2B-49DA-487B-96CA-0B72D61442E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8F43E2-5FF3-492C-B0C4-36B3C2CECC6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2A701F4-8D0B-47E6-A544-80EE3BD48B2A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dirty="0"/>
            <a:t>C2 (Trough)</a:t>
          </a:r>
        </a:p>
      </dgm:t>
    </dgm:pt>
    <dgm:pt modelId="{926385D5-20DF-474D-BDF2-1453F5AE6D49}" type="parTrans" cxnId="{57A9E3B6-5DD5-4D64-AF85-45C88A871C75}">
      <dgm:prSet/>
      <dgm:spPr/>
      <dgm:t>
        <a:bodyPr/>
        <a:lstStyle/>
        <a:p>
          <a:endParaRPr lang="en-US" sz="1050"/>
        </a:p>
      </dgm:t>
    </dgm:pt>
    <dgm:pt modelId="{C9068706-36CE-4A9F-ACA1-A0E17937C4A1}" type="sibTrans" cxnId="{57A9E3B6-5DD5-4D64-AF85-45C88A871C75}">
      <dgm:prSet/>
      <dgm:spPr/>
      <dgm:t>
        <a:bodyPr/>
        <a:lstStyle/>
        <a:p>
          <a:endParaRPr lang="en-US" sz="1050"/>
        </a:p>
      </dgm:t>
    </dgm:pt>
    <dgm:pt modelId="{F0C27248-E121-414D-B733-6E4C4A68D522}">
      <dgm:prSet phldrT="[Text]" custT="1"/>
      <dgm:spPr/>
      <dgm:t>
        <a:bodyPr/>
        <a:lstStyle/>
        <a:p>
          <a:r>
            <a:rPr lang="en-US" sz="1800" dirty="0"/>
            <a:t>Dose</a:t>
          </a:r>
        </a:p>
      </dgm:t>
    </dgm:pt>
    <dgm:pt modelId="{73890E56-BB05-49D7-821A-9789B27618F5}" type="parTrans" cxnId="{01A2D757-B95B-44FC-849B-04D9FD26523D}">
      <dgm:prSet/>
      <dgm:spPr/>
      <dgm:t>
        <a:bodyPr/>
        <a:lstStyle/>
        <a:p>
          <a:endParaRPr lang="en-US" sz="1050"/>
        </a:p>
      </dgm:t>
    </dgm:pt>
    <dgm:pt modelId="{AB4C7081-E1F2-4C41-8E7D-0C41D2FC54CC}" type="sibTrans" cxnId="{01A2D757-B95B-44FC-849B-04D9FD26523D}">
      <dgm:prSet/>
      <dgm:spPr/>
      <dgm:t>
        <a:bodyPr/>
        <a:lstStyle/>
        <a:p>
          <a:endParaRPr lang="en-US" sz="1050"/>
        </a:p>
      </dgm:t>
    </dgm:pt>
    <dgm:pt modelId="{81C851B1-D15C-4DB8-951B-D9E9F0E736C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C1 (2H Post-Dose AUC)</a:t>
          </a:r>
        </a:p>
      </dgm:t>
    </dgm:pt>
    <dgm:pt modelId="{C906850B-4F4E-45DB-86D2-BA4B0579CF32}" type="parTrans" cxnId="{3865D6A2-7FED-4002-AD6E-A26ABEAF8DB5}">
      <dgm:prSet/>
      <dgm:spPr/>
      <dgm:t>
        <a:bodyPr/>
        <a:lstStyle/>
        <a:p>
          <a:endParaRPr lang="en-US" sz="1050"/>
        </a:p>
      </dgm:t>
    </dgm:pt>
    <dgm:pt modelId="{B8948815-DCB2-46F1-94AB-F428F4631884}" type="sibTrans" cxnId="{3865D6A2-7FED-4002-AD6E-A26ABEAF8DB5}">
      <dgm:prSet/>
      <dgm:spPr/>
      <dgm:t>
        <a:bodyPr/>
        <a:lstStyle/>
        <a:p>
          <a:endParaRPr lang="en-US" sz="1050"/>
        </a:p>
      </dgm:t>
    </dgm:pt>
    <dgm:pt modelId="{D790B7D7-43BE-4173-AF4B-A101B2FE84C6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800" dirty="0"/>
            <a:t>Pharmacist Evaluation</a:t>
          </a:r>
        </a:p>
      </dgm:t>
    </dgm:pt>
    <dgm:pt modelId="{00BACAC2-C473-4538-9BA9-BC3F8651E66F}" type="parTrans" cxnId="{8543EAE4-A082-4861-8804-D60129500400}">
      <dgm:prSet/>
      <dgm:spPr/>
      <dgm:t>
        <a:bodyPr/>
        <a:lstStyle/>
        <a:p>
          <a:endParaRPr lang="en-US" sz="1400"/>
        </a:p>
      </dgm:t>
    </dgm:pt>
    <dgm:pt modelId="{759397F7-7D90-4B83-BA51-E2E87680AE54}" type="sibTrans" cxnId="{8543EAE4-A082-4861-8804-D60129500400}">
      <dgm:prSet/>
      <dgm:spPr/>
      <dgm:t>
        <a:bodyPr/>
        <a:lstStyle/>
        <a:p>
          <a:endParaRPr lang="en-US" sz="1400"/>
        </a:p>
      </dgm:t>
    </dgm:pt>
    <dgm:pt modelId="{1202E7A0-596F-4E08-B593-87F48FA40FDB}" type="pres">
      <dgm:prSet presAssocID="{D48F43E2-5FF3-492C-B0C4-36B3C2CECC66}" presName="Name0" presStyleCnt="0">
        <dgm:presLayoutVars>
          <dgm:dir/>
          <dgm:animLvl val="lvl"/>
          <dgm:resizeHandles val="exact"/>
        </dgm:presLayoutVars>
      </dgm:prSet>
      <dgm:spPr/>
    </dgm:pt>
    <dgm:pt modelId="{BFC556CA-B772-4DDE-8C0D-96AF0557F728}" type="pres">
      <dgm:prSet presAssocID="{42A701F4-8D0B-47E6-A544-80EE3BD48B2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FF1DC1D-DB22-4D83-96DD-B432C7D42025}" type="pres">
      <dgm:prSet presAssocID="{C9068706-36CE-4A9F-ACA1-A0E17937C4A1}" presName="parTxOnlySpace" presStyleCnt="0"/>
      <dgm:spPr/>
    </dgm:pt>
    <dgm:pt modelId="{E6057526-A9D1-4BA9-AE60-F2FCA16368C9}" type="pres">
      <dgm:prSet presAssocID="{F0C27248-E121-414D-B733-6E4C4A68D52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548C8F2-01D3-4B2C-BC2A-2035CB4AB0A2}" type="pres">
      <dgm:prSet presAssocID="{AB4C7081-E1F2-4C41-8E7D-0C41D2FC54CC}" presName="parTxOnlySpace" presStyleCnt="0"/>
      <dgm:spPr/>
    </dgm:pt>
    <dgm:pt modelId="{F0F867D9-9C4F-422C-B9E4-5163CBA765C4}" type="pres">
      <dgm:prSet presAssocID="{81C851B1-D15C-4DB8-951B-D9E9F0E736C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B178BCF-24E1-4022-B4B3-FD83B191DA3C}" type="pres">
      <dgm:prSet presAssocID="{B8948815-DCB2-46F1-94AB-F428F4631884}" presName="parTxOnlySpace" presStyleCnt="0"/>
      <dgm:spPr/>
    </dgm:pt>
    <dgm:pt modelId="{7B3BB4C2-4EA2-4ED5-8CA0-67FBB619C2B7}" type="pres">
      <dgm:prSet presAssocID="{D790B7D7-43BE-4173-AF4B-A101B2FE84C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294DA41-972F-4C6D-909F-25D45C5019D5}" type="presOf" srcId="{42A701F4-8D0B-47E6-A544-80EE3BD48B2A}" destId="{BFC556CA-B772-4DDE-8C0D-96AF0557F728}" srcOrd="0" destOrd="0" presId="urn:microsoft.com/office/officeart/2005/8/layout/chevron1"/>
    <dgm:cxn modelId="{FB916142-EB1F-4CE7-936E-AF1B6CE370CE}" type="presOf" srcId="{D48F43E2-5FF3-492C-B0C4-36B3C2CECC66}" destId="{1202E7A0-596F-4E08-B593-87F48FA40FDB}" srcOrd="0" destOrd="0" presId="urn:microsoft.com/office/officeart/2005/8/layout/chevron1"/>
    <dgm:cxn modelId="{3B26A84C-5DAF-4661-9D58-55B21085603E}" type="presOf" srcId="{D790B7D7-43BE-4173-AF4B-A101B2FE84C6}" destId="{7B3BB4C2-4EA2-4ED5-8CA0-67FBB619C2B7}" srcOrd="0" destOrd="0" presId="urn:microsoft.com/office/officeart/2005/8/layout/chevron1"/>
    <dgm:cxn modelId="{01A2D757-B95B-44FC-849B-04D9FD26523D}" srcId="{D48F43E2-5FF3-492C-B0C4-36B3C2CECC66}" destId="{F0C27248-E121-414D-B733-6E4C4A68D522}" srcOrd="1" destOrd="0" parTransId="{73890E56-BB05-49D7-821A-9789B27618F5}" sibTransId="{AB4C7081-E1F2-4C41-8E7D-0C41D2FC54CC}"/>
    <dgm:cxn modelId="{3865D6A2-7FED-4002-AD6E-A26ABEAF8DB5}" srcId="{D48F43E2-5FF3-492C-B0C4-36B3C2CECC66}" destId="{81C851B1-D15C-4DB8-951B-D9E9F0E736CB}" srcOrd="2" destOrd="0" parTransId="{C906850B-4F4E-45DB-86D2-BA4B0579CF32}" sibTransId="{B8948815-DCB2-46F1-94AB-F428F4631884}"/>
    <dgm:cxn modelId="{1F336FAB-E5C0-4AC6-9995-212A4AECB0A6}" type="presOf" srcId="{F0C27248-E121-414D-B733-6E4C4A68D522}" destId="{E6057526-A9D1-4BA9-AE60-F2FCA16368C9}" srcOrd="0" destOrd="0" presId="urn:microsoft.com/office/officeart/2005/8/layout/chevron1"/>
    <dgm:cxn modelId="{57A9E3B6-5DD5-4D64-AF85-45C88A871C75}" srcId="{D48F43E2-5FF3-492C-B0C4-36B3C2CECC66}" destId="{42A701F4-8D0B-47E6-A544-80EE3BD48B2A}" srcOrd="0" destOrd="0" parTransId="{926385D5-20DF-474D-BDF2-1453F5AE6D49}" sibTransId="{C9068706-36CE-4A9F-ACA1-A0E17937C4A1}"/>
    <dgm:cxn modelId="{55DE47CD-323B-4520-B610-9BDCE55DB419}" type="presOf" srcId="{81C851B1-D15C-4DB8-951B-D9E9F0E736CB}" destId="{F0F867D9-9C4F-422C-B9E4-5163CBA765C4}" srcOrd="0" destOrd="0" presId="urn:microsoft.com/office/officeart/2005/8/layout/chevron1"/>
    <dgm:cxn modelId="{8543EAE4-A082-4861-8804-D60129500400}" srcId="{D48F43E2-5FF3-492C-B0C4-36B3C2CECC66}" destId="{D790B7D7-43BE-4173-AF4B-A101B2FE84C6}" srcOrd="3" destOrd="0" parTransId="{00BACAC2-C473-4538-9BA9-BC3F8651E66F}" sibTransId="{759397F7-7D90-4B83-BA51-E2E87680AE54}"/>
    <dgm:cxn modelId="{F44AC30D-122B-4CFF-98D5-BFA1205B3B85}" type="presParOf" srcId="{1202E7A0-596F-4E08-B593-87F48FA40FDB}" destId="{BFC556CA-B772-4DDE-8C0D-96AF0557F728}" srcOrd="0" destOrd="0" presId="urn:microsoft.com/office/officeart/2005/8/layout/chevron1"/>
    <dgm:cxn modelId="{291FD07E-0709-4389-8512-608A745308A6}" type="presParOf" srcId="{1202E7A0-596F-4E08-B593-87F48FA40FDB}" destId="{DFF1DC1D-DB22-4D83-96DD-B432C7D42025}" srcOrd="1" destOrd="0" presId="urn:microsoft.com/office/officeart/2005/8/layout/chevron1"/>
    <dgm:cxn modelId="{18E0A4D8-27F1-4CDB-B6E1-3EB2B528BEE0}" type="presParOf" srcId="{1202E7A0-596F-4E08-B593-87F48FA40FDB}" destId="{E6057526-A9D1-4BA9-AE60-F2FCA16368C9}" srcOrd="2" destOrd="0" presId="urn:microsoft.com/office/officeart/2005/8/layout/chevron1"/>
    <dgm:cxn modelId="{78D77938-7B8B-4F6E-A831-3C05060BC05C}" type="presParOf" srcId="{1202E7A0-596F-4E08-B593-87F48FA40FDB}" destId="{3548C8F2-01D3-4B2C-BC2A-2035CB4AB0A2}" srcOrd="3" destOrd="0" presId="urn:microsoft.com/office/officeart/2005/8/layout/chevron1"/>
    <dgm:cxn modelId="{02CA5FF1-3FBD-4642-95AA-041CE0F022C4}" type="presParOf" srcId="{1202E7A0-596F-4E08-B593-87F48FA40FDB}" destId="{F0F867D9-9C4F-422C-B9E4-5163CBA765C4}" srcOrd="4" destOrd="0" presId="urn:microsoft.com/office/officeart/2005/8/layout/chevron1"/>
    <dgm:cxn modelId="{B4AC88AF-9CF2-48DB-B287-1631F2877E6B}" type="presParOf" srcId="{1202E7A0-596F-4E08-B593-87F48FA40FDB}" destId="{AB178BCF-24E1-4022-B4B3-FD83B191DA3C}" srcOrd="5" destOrd="0" presId="urn:microsoft.com/office/officeart/2005/8/layout/chevron1"/>
    <dgm:cxn modelId="{223E79FC-095B-4A49-8326-ACF540E23CF0}" type="presParOf" srcId="{1202E7A0-596F-4E08-B593-87F48FA40FDB}" destId="{7B3BB4C2-4EA2-4ED5-8CA0-67FBB619C2B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23762C-327D-4EB9-BEAF-CA5AD7B88F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BF2772-D0D5-48AE-AB17-FD12461377AD}">
      <dgm:prSet custT="1"/>
      <dgm:spPr/>
      <dgm:t>
        <a:bodyPr/>
        <a:lstStyle/>
        <a:p>
          <a:r>
            <a:rPr lang="en-US" sz="2000" dirty="0"/>
            <a:t>Meta-analysis of &gt; 8000 patients with </a:t>
          </a:r>
          <a:r>
            <a:rPr lang="en-US" sz="2000" i="1" dirty="0"/>
            <a:t>S. aureus </a:t>
          </a:r>
          <a:r>
            <a:rPr lang="en-US" sz="2000" i="0" dirty="0"/>
            <a:t>bacteremia </a:t>
          </a:r>
          <a:r>
            <a:rPr lang="en-US" sz="2000" dirty="0"/>
            <a:t>suggested no difference in risk of mortality when comparing high MIC (≥ 1.5 mcg/mL) vs low MIC (&lt; 1.5 mcg/mL)</a:t>
          </a:r>
        </a:p>
      </dgm:t>
    </dgm:pt>
    <dgm:pt modelId="{5AEC5581-7D1D-4A2A-B2F1-EFC0208B23FC}" type="parTrans" cxnId="{2D647038-1C92-47D5-A299-BDD909C99840}">
      <dgm:prSet/>
      <dgm:spPr/>
      <dgm:t>
        <a:bodyPr/>
        <a:lstStyle/>
        <a:p>
          <a:endParaRPr lang="en-US" sz="1400"/>
        </a:p>
      </dgm:t>
    </dgm:pt>
    <dgm:pt modelId="{14C36142-963A-45CA-9C1A-83CC3AF0178F}" type="sibTrans" cxnId="{2D647038-1C92-47D5-A299-BDD909C99840}">
      <dgm:prSet/>
      <dgm:spPr/>
      <dgm:t>
        <a:bodyPr/>
        <a:lstStyle/>
        <a:p>
          <a:endParaRPr lang="en-US" sz="1400"/>
        </a:p>
      </dgm:t>
    </dgm:pt>
    <dgm:pt modelId="{17006364-8FEE-475B-890F-0B672D7E7788}">
      <dgm:prSet custT="1"/>
      <dgm:spPr/>
      <dgm:t>
        <a:bodyPr/>
        <a:lstStyle/>
        <a:p>
          <a:endParaRPr lang="en-US" sz="2000" dirty="0"/>
        </a:p>
      </dgm:t>
    </dgm:pt>
    <dgm:pt modelId="{FAA39284-3C83-4778-88A6-D7BA2A81D361}" type="parTrans" cxnId="{FDC736EF-39A8-4B19-8DF9-954CFC353FD3}">
      <dgm:prSet/>
      <dgm:spPr/>
      <dgm:t>
        <a:bodyPr/>
        <a:lstStyle/>
        <a:p>
          <a:endParaRPr lang="en-US" sz="2000"/>
        </a:p>
      </dgm:t>
    </dgm:pt>
    <dgm:pt modelId="{D280165E-19F4-4662-93E1-482CAC704E5E}" type="sibTrans" cxnId="{FDC736EF-39A8-4B19-8DF9-954CFC353FD3}">
      <dgm:prSet/>
      <dgm:spPr/>
      <dgm:t>
        <a:bodyPr/>
        <a:lstStyle/>
        <a:p>
          <a:endParaRPr lang="en-US" sz="2000"/>
        </a:p>
      </dgm:t>
    </dgm:pt>
    <dgm:pt modelId="{A3621AB9-5633-45C1-9440-94C2CAF3B716}">
      <dgm:prSet custT="1"/>
      <dgm:spPr/>
      <dgm:t>
        <a:bodyPr/>
        <a:lstStyle/>
        <a:p>
          <a:r>
            <a:rPr lang="en-US" sz="2000" dirty="0"/>
            <a:t>Use clinical judgment </a:t>
          </a:r>
          <a:r>
            <a:rPr lang="en-US" sz="2000" dirty="0">
              <a:sym typeface="Wingdings" panose="05000000000000000000" pitchFamily="2" charset="2"/>
            </a:rPr>
            <a:t> How is the patient doing clinically?</a:t>
          </a:r>
          <a:endParaRPr lang="en-US" sz="2000" dirty="0"/>
        </a:p>
      </dgm:t>
    </dgm:pt>
    <dgm:pt modelId="{469A0619-41E9-4D00-8D03-553D938C2DC9}" type="parTrans" cxnId="{952FE7F5-906C-4CAD-B914-ABEF4B9B7F77}">
      <dgm:prSet/>
      <dgm:spPr/>
      <dgm:t>
        <a:bodyPr/>
        <a:lstStyle/>
        <a:p>
          <a:endParaRPr lang="en-US" sz="2000"/>
        </a:p>
      </dgm:t>
    </dgm:pt>
    <dgm:pt modelId="{E32E93D1-4BFB-4238-9235-1D6A1E434E94}" type="sibTrans" cxnId="{952FE7F5-906C-4CAD-B914-ABEF4B9B7F77}">
      <dgm:prSet/>
      <dgm:spPr/>
      <dgm:t>
        <a:bodyPr/>
        <a:lstStyle/>
        <a:p>
          <a:endParaRPr lang="en-US" sz="2000"/>
        </a:p>
      </dgm:t>
    </dgm:pt>
    <dgm:pt modelId="{292A1A51-9F4B-4C4A-A2D4-D0721E9DDC75}">
      <dgm:prSet custT="1"/>
      <dgm:spPr/>
      <dgm:t>
        <a:bodyPr/>
        <a:lstStyle/>
        <a:p>
          <a:r>
            <a:rPr lang="en-US" sz="1800" dirty="0">
              <a:sym typeface="Wingdings" panose="05000000000000000000" pitchFamily="2" charset="2"/>
            </a:rPr>
            <a:t>Consider continuing vancomycin if clinically stable, including but not limited to the following:</a:t>
          </a:r>
          <a:endParaRPr lang="en-US" sz="1800" dirty="0"/>
        </a:p>
      </dgm:t>
    </dgm:pt>
    <dgm:pt modelId="{34773288-19A4-4730-9ECC-AE732C16498D}" type="parTrans" cxnId="{6E0B2127-D6EB-4014-B201-20834BA03D33}">
      <dgm:prSet/>
      <dgm:spPr/>
      <dgm:t>
        <a:bodyPr/>
        <a:lstStyle/>
        <a:p>
          <a:endParaRPr lang="en-US" sz="2000"/>
        </a:p>
      </dgm:t>
    </dgm:pt>
    <dgm:pt modelId="{308E9C6E-277A-416D-94F7-9875CC5E619A}" type="sibTrans" cxnId="{6E0B2127-D6EB-4014-B201-20834BA03D33}">
      <dgm:prSet/>
      <dgm:spPr/>
      <dgm:t>
        <a:bodyPr/>
        <a:lstStyle/>
        <a:p>
          <a:endParaRPr lang="en-US" sz="2000"/>
        </a:p>
      </dgm:t>
    </dgm:pt>
    <dgm:pt modelId="{33BBAE4D-AAEA-4FFD-AC1F-35F3153885FD}">
      <dgm:prSet custT="1"/>
      <dgm:spPr/>
      <dgm:t>
        <a:bodyPr/>
        <a:lstStyle/>
        <a:p>
          <a:r>
            <a:rPr lang="en-US" sz="1800" dirty="0"/>
            <a:t>Blood culture results are negative</a:t>
          </a:r>
        </a:p>
      </dgm:t>
    </dgm:pt>
    <dgm:pt modelId="{977426A6-F154-4BF4-8891-38562E72445E}" type="parTrans" cxnId="{046C77D4-9280-4D0D-925F-F9EB577B434A}">
      <dgm:prSet/>
      <dgm:spPr/>
      <dgm:t>
        <a:bodyPr/>
        <a:lstStyle/>
        <a:p>
          <a:endParaRPr lang="en-US" sz="2000"/>
        </a:p>
      </dgm:t>
    </dgm:pt>
    <dgm:pt modelId="{B178023A-C41C-4105-A3FD-44C670551CC6}" type="sibTrans" cxnId="{046C77D4-9280-4D0D-925F-F9EB577B434A}">
      <dgm:prSet/>
      <dgm:spPr/>
      <dgm:t>
        <a:bodyPr/>
        <a:lstStyle/>
        <a:p>
          <a:endParaRPr lang="en-US" sz="2000"/>
        </a:p>
      </dgm:t>
    </dgm:pt>
    <dgm:pt modelId="{3D7B8D17-AA39-4A7B-B084-814B19AB5AC5}">
      <dgm:prSet custT="1"/>
      <dgm:spPr/>
      <dgm:t>
        <a:bodyPr/>
        <a:lstStyle/>
        <a:p>
          <a:r>
            <a:rPr lang="en-US" sz="1800" dirty="0"/>
            <a:t>Vital signs are stable</a:t>
          </a:r>
        </a:p>
      </dgm:t>
    </dgm:pt>
    <dgm:pt modelId="{F20EFF40-C58A-42ED-A5A6-CDA3DFF29E31}" type="parTrans" cxnId="{1CCF6058-000B-4224-8111-8AF66CCE2CB9}">
      <dgm:prSet/>
      <dgm:spPr/>
      <dgm:t>
        <a:bodyPr/>
        <a:lstStyle/>
        <a:p>
          <a:endParaRPr lang="en-US" sz="2000"/>
        </a:p>
      </dgm:t>
    </dgm:pt>
    <dgm:pt modelId="{8E7977A8-E7BC-4685-8BE4-0FDFED27A2E9}" type="sibTrans" cxnId="{1CCF6058-000B-4224-8111-8AF66CCE2CB9}">
      <dgm:prSet/>
      <dgm:spPr/>
      <dgm:t>
        <a:bodyPr/>
        <a:lstStyle/>
        <a:p>
          <a:endParaRPr lang="en-US" sz="2000"/>
        </a:p>
      </dgm:t>
    </dgm:pt>
    <dgm:pt modelId="{D4849BCE-952A-411C-88D4-FD937039E0EA}">
      <dgm:prSet custT="1"/>
      <dgm:spPr/>
      <dgm:t>
        <a:bodyPr/>
        <a:lstStyle/>
        <a:p>
          <a:endParaRPr lang="en-US" sz="2000" dirty="0"/>
        </a:p>
      </dgm:t>
    </dgm:pt>
    <dgm:pt modelId="{1C27C25E-2645-4AD7-B648-DA7286B14102}" type="parTrans" cxnId="{30DC6D89-E0E1-4F15-832F-47C74EACC30C}">
      <dgm:prSet/>
      <dgm:spPr/>
      <dgm:t>
        <a:bodyPr/>
        <a:lstStyle/>
        <a:p>
          <a:endParaRPr lang="en-US" sz="2000"/>
        </a:p>
      </dgm:t>
    </dgm:pt>
    <dgm:pt modelId="{7382EB67-5F12-411E-ADF9-759E1FF301FF}" type="sibTrans" cxnId="{30DC6D89-E0E1-4F15-832F-47C74EACC30C}">
      <dgm:prSet/>
      <dgm:spPr/>
      <dgm:t>
        <a:bodyPr/>
        <a:lstStyle/>
        <a:p>
          <a:endParaRPr lang="en-US" sz="2000"/>
        </a:p>
      </dgm:t>
    </dgm:pt>
    <dgm:pt modelId="{B67A9067-E990-40FD-83C6-0A9AA4C1D58C}">
      <dgm:prSet custT="1"/>
      <dgm:spPr/>
      <dgm:t>
        <a:bodyPr/>
        <a:lstStyle/>
        <a:p>
          <a:r>
            <a:rPr lang="en-US" sz="1800" dirty="0"/>
            <a:t>Source control is achieved</a:t>
          </a:r>
        </a:p>
      </dgm:t>
    </dgm:pt>
    <dgm:pt modelId="{6BAB7716-8FD6-455C-9550-38843F740E2A}" type="parTrans" cxnId="{C42417F0-0020-4F91-A62B-CA29B59E546F}">
      <dgm:prSet/>
      <dgm:spPr/>
      <dgm:t>
        <a:bodyPr/>
        <a:lstStyle/>
        <a:p>
          <a:endParaRPr lang="en-US" sz="2000"/>
        </a:p>
      </dgm:t>
    </dgm:pt>
    <dgm:pt modelId="{BC1E3D27-D018-4E58-ADDF-45829A864902}" type="sibTrans" cxnId="{C42417F0-0020-4F91-A62B-CA29B59E546F}">
      <dgm:prSet/>
      <dgm:spPr/>
      <dgm:t>
        <a:bodyPr/>
        <a:lstStyle/>
        <a:p>
          <a:endParaRPr lang="en-US" sz="2000"/>
        </a:p>
      </dgm:t>
    </dgm:pt>
    <dgm:pt modelId="{0E22C0C9-F2C4-4B5D-87B9-68CA4ED3D25E}">
      <dgm:prSet custT="1"/>
      <dgm:spPr/>
      <dgm:t>
        <a:bodyPr/>
        <a:lstStyle/>
        <a:p>
          <a:r>
            <a:rPr lang="en-US" sz="1800" dirty="0"/>
            <a:t>Always ask yourself: Is the vancomycin dosing strategy optimized? Or can it be optimized further?</a:t>
          </a:r>
        </a:p>
      </dgm:t>
    </dgm:pt>
    <dgm:pt modelId="{EFCA97F8-4EBE-49B6-B18D-916C2507635B}" type="parTrans" cxnId="{51E32B73-87FA-4923-A53F-281C329FD6E2}">
      <dgm:prSet/>
      <dgm:spPr/>
      <dgm:t>
        <a:bodyPr/>
        <a:lstStyle/>
        <a:p>
          <a:endParaRPr lang="en-US"/>
        </a:p>
      </dgm:t>
    </dgm:pt>
    <dgm:pt modelId="{48CE7E35-998A-43C7-A062-87433C54D3E5}" type="sibTrans" cxnId="{51E32B73-87FA-4923-A53F-281C329FD6E2}">
      <dgm:prSet/>
      <dgm:spPr/>
      <dgm:t>
        <a:bodyPr/>
        <a:lstStyle/>
        <a:p>
          <a:endParaRPr lang="en-US"/>
        </a:p>
      </dgm:t>
    </dgm:pt>
    <dgm:pt modelId="{53E4D249-9902-4598-A14A-F8AE624CA646}" type="pres">
      <dgm:prSet presAssocID="{EC23762C-327D-4EB9-BEAF-CA5AD7B88F73}" presName="linear" presStyleCnt="0">
        <dgm:presLayoutVars>
          <dgm:animLvl val="lvl"/>
          <dgm:resizeHandles val="exact"/>
        </dgm:presLayoutVars>
      </dgm:prSet>
      <dgm:spPr/>
    </dgm:pt>
    <dgm:pt modelId="{B9CA8BD9-5967-4323-9203-F72C66521A6A}" type="pres">
      <dgm:prSet presAssocID="{99BF2772-D0D5-48AE-AB17-FD12461377A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926893E-B99F-4A94-B3D2-A1466EEB9055}" type="pres">
      <dgm:prSet presAssocID="{99BF2772-D0D5-48AE-AB17-FD12461377AD}" presName="childText" presStyleLbl="revTx" presStyleIdx="0" presStyleCnt="2">
        <dgm:presLayoutVars>
          <dgm:bulletEnabled val="1"/>
        </dgm:presLayoutVars>
      </dgm:prSet>
      <dgm:spPr/>
    </dgm:pt>
    <dgm:pt modelId="{8204D21B-B3A2-4484-BD8D-D229932233F5}" type="pres">
      <dgm:prSet presAssocID="{A3621AB9-5633-45C1-9440-94C2CAF3B71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D510097-B67C-43AF-9F07-781CB06EA7A4}" type="pres">
      <dgm:prSet presAssocID="{A3621AB9-5633-45C1-9440-94C2CAF3B71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5F36614-A01D-4F31-ADD3-71F4586FDA41}" type="presOf" srcId="{EC23762C-327D-4EB9-BEAF-CA5AD7B88F73}" destId="{53E4D249-9902-4598-A14A-F8AE624CA646}" srcOrd="0" destOrd="0" presId="urn:microsoft.com/office/officeart/2005/8/layout/vList2"/>
    <dgm:cxn modelId="{737BAB21-3B1F-4485-B1B2-4E69B4B2C15F}" type="presOf" srcId="{D4849BCE-952A-411C-88D4-FD937039E0EA}" destId="{9926893E-B99F-4A94-B3D2-A1466EEB9055}" srcOrd="0" destOrd="0" presId="urn:microsoft.com/office/officeart/2005/8/layout/vList2"/>
    <dgm:cxn modelId="{6E0B2127-D6EB-4014-B201-20834BA03D33}" srcId="{A3621AB9-5633-45C1-9440-94C2CAF3B716}" destId="{292A1A51-9F4B-4C4A-A2D4-D0721E9DDC75}" srcOrd="0" destOrd="0" parTransId="{34773288-19A4-4730-9ECC-AE732C16498D}" sibTransId="{308E9C6E-277A-416D-94F7-9875CC5E619A}"/>
    <dgm:cxn modelId="{1ABBC02F-CF69-4086-939B-C9084049656D}" type="presOf" srcId="{99BF2772-D0D5-48AE-AB17-FD12461377AD}" destId="{B9CA8BD9-5967-4323-9203-F72C66521A6A}" srcOrd="0" destOrd="0" presId="urn:microsoft.com/office/officeart/2005/8/layout/vList2"/>
    <dgm:cxn modelId="{E9629637-3913-4D47-AC02-D80DD1B15FF3}" type="presOf" srcId="{3D7B8D17-AA39-4A7B-B084-814B19AB5AC5}" destId="{3D510097-B67C-43AF-9F07-781CB06EA7A4}" srcOrd="0" destOrd="3" presId="urn:microsoft.com/office/officeart/2005/8/layout/vList2"/>
    <dgm:cxn modelId="{2D647038-1C92-47D5-A299-BDD909C99840}" srcId="{EC23762C-327D-4EB9-BEAF-CA5AD7B88F73}" destId="{99BF2772-D0D5-48AE-AB17-FD12461377AD}" srcOrd="0" destOrd="0" parTransId="{5AEC5581-7D1D-4A2A-B2F1-EFC0208B23FC}" sibTransId="{14C36142-963A-45CA-9C1A-83CC3AF0178F}"/>
    <dgm:cxn modelId="{FE014E4A-1710-4267-A48F-22EEB0951397}" type="presOf" srcId="{B67A9067-E990-40FD-83C6-0A9AA4C1D58C}" destId="{3D510097-B67C-43AF-9F07-781CB06EA7A4}" srcOrd="0" destOrd="1" presId="urn:microsoft.com/office/officeart/2005/8/layout/vList2"/>
    <dgm:cxn modelId="{51E32B73-87FA-4923-A53F-281C329FD6E2}" srcId="{A3621AB9-5633-45C1-9440-94C2CAF3B716}" destId="{0E22C0C9-F2C4-4B5D-87B9-68CA4ED3D25E}" srcOrd="1" destOrd="0" parTransId="{EFCA97F8-4EBE-49B6-B18D-916C2507635B}" sibTransId="{48CE7E35-998A-43C7-A062-87433C54D3E5}"/>
    <dgm:cxn modelId="{1CCF6058-000B-4224-8111-8AF66CCE2CB9}" srcId="{292A1A51-9F4B-4C4A-A2D4-D0721E9DDC75}" destId="{3D7B8D17-AA39-4A7B-B084-814B19AB5AC5}" srcOrd="2" destOrd="0" parTransId="{F20EFF40-C58A-42ED-A5A6-CDA3DFF29E31}" sibTransId="{8E7977A8-E7BC-4685-8BE4-0FDFED27A2E9}"/>
    <dgm:cxn modelId="{30DC6D89-E0E1-4F15-832F-47C74EACC30C}" srcId="{99BF2772-D0D5-48AE-AB17-FD12461377AD}" destId="{D4849BCE-952A-411C-88D4-FD937039E0EA}" srcOrd="0" destOrd="0" parTransId="{1C27C25E-2645-4AD7-B648-DA7286B14102}" sibTransId="{7382EB67-5F12-411E-ADF9-759E1FF301FF}"/>
    <dgm:cxn modelId="{02CC1895-CEEF-400E-880C-C4EF020A64ED}" type="presOf" srcId="{A3621AB9-5633-45C1-9440-94C2CAF3B716}" destId="{8204D21B-B3A2-4484-BD8D-D229932233F5}" srcOrd="0" destOrd="0" presId="urn:microsoft.com/office/officeart/2005/8/layout/vList2"/>
    <dgm:cxn modelId="{E09EDB9D-0CF7-40EC-B14F-A18F689F555D}" type="presOf" srcId="{0E22C0C9-F2C4-4B5D-87B9-68CA4ED3D25E}" destId="{3D510097-B67C-43AF-9F07-781CB06EA7A4}" srcOrd="0" destOrd="4" presId="urn:microsoft.com/office/officeart/2005/8/layout/vList2"/>
    <dgm:cxn modelId="{046C77D4-9280-4D0D-925F-F9EB577B434A}" srcId="{292A1A51-9F4B-4C4A-A2D4-D0721E9DDC75}" destId="{33BBAE4D-AAEA-4FFD-AC1F-35F3153885FD}" srcOrd="1" destOrd="0" parTransId="{977426A6-F154-4BF4-8891-38562E72445E}" sibTransId="{B178023A-C41C-4105-A3FD-44C670551CC6}"/>
    <dgm:cxn modelId="{12C4D9D4-1564-45B5-92BC-47B4F54EAEFC}" type="presOf" srcId="{292A1A51-9F4B-4C4A-A2D4-D0721E9DDC75}" destId="{3D510097-B67C-43AF-9F07-781CB06EA7A4}" srcOrd="0" destOrd="0" presId="urn:microsoft.com/office/officeart/2005/8/layout/vList2"/>
    <dgm:cxn modelId="{8425E3DE-4E4B-4C28-8137-ED1439962DF0}" type="presOf" srcId="{33BBAE4D-AAEA-4FFD-AC1F-35F3153885FD}" destId="{3D510097-B67C-43AF-9F07-781CB06EA7A4}" srcOrd="0" destOrd="2" presId="urn:microsoft.com/office/officeart/2005/8/layout/vList2"/>
    <dgm:cxn modelId="{FDC736EF-39A8-4B19-8DF9-954CFC353FD3}" srcId="{A3621AB9-5633-45C1-9440-94C2CAF3B716}" destId="{17006364-8FEE-475B-890F-0B672D7E7788}" srcOrd="2" destOrd="0" parTransId="{FAA39284-3C83-4778-88A6-D7BA2A81D361}" sibTransId="{D280165E-19F4-4662-93E1-482CAC704E5E}"/>
    <dgm:cxn modelId="{C42417F0-0020-4F91-A62B-CA29B59E546F}" srcId="{292A1A51-9F4B-4C4A-A2D4-D0721E9DDC75}" destId="{B67A9067-E990-40FD-83C6-0A9AA4C1D58C}" srcOrd="0" destOrd="0" parTransId="{6BAB7716-8FD6-455C-9550-38843F740E2A}" sibTransId="{BC1E3D27-D018-4E58-ADDF-45829A864902}"/>
    <dgm:cxn modelId="{255AEDF0-9572-4E6F-866A-0C7BE7C84DC6}" type="presOf" srcId="{17006364-8FEE-475B-890F-0B672D7E7788}" destId="{3D510097-B67C-43AF-9F07-781CB06EA7A4}" srcOrd="0" destOrd="5" presId="urn:microsoft.com/office/officeart/2005/8/layout/vList2"/>
    <dgm:cxn modelId="{952FE7F5-906C-4CAD-B914-ABEF4B9B7F77}" srcId="{EC23762C-327D-4EB9-BEAF-CA5AD7B88F73}" destId="{A3621AB9-5633-45C1-9440-94C2CAF3B716}" srcOrd="1" destOrd="0" parTransId="{469A0619-41E9-4D00-8D03-553D938C2DC9}" sibTransId="{E32E93D1-4BFB-4238-9235-1D6A1E434E94}"/>
    <dgm:cxn modelId="{FF7A7293-E171-44FF-8443-2EA69DF53B71}" type="presParOf" srcId="{53E4D249-9902-4598-A14A-F8AE624CA646}" destId="{B9CA8BD9-5967-4323-9203-F72C66521A6A}" srcOrd="0" destOrd="0" presId="urn:microsoft.com/office/officeart/2005/8/layout/vList2"/>
    <dgm:cxn modelId="{066CE2D7-42E2-4D71-BC8F-E2D84F80CBBA}" type="presParOf" srcId="{53E4D249-9902-4598-A14A-F8AE624CA646}" destId="{9926893E-B99F-4A94-B3D2-A1466EEB9055}" srcOrd="1" destOrd="0" presId="urn:microsoft.com/office/officeart/2005/8/layout/vList2"/>
    <dgm:cxn modelId="{FCB59455-3BC3-41CC-9724-05216E8FB17E}" type="presParOf" srcId="{53E4D249-9902-4598-A14A-F8AE624CA646}" destId="{8204D21B-B3A2-4484-BD8D-D229932233F5}" srcOrd="2" destOrd="0" presId="urn:microsoft.com/office/officeart/2005/8/layout/vList2"/>
    <dgm:cxn modelId="{FC48BE56-8396-4312-BDA5-0356829E8439}" type="presParOf" srcId="{53E4D249-9902-4598-A14A-F8AE624CA646}" destId="{3D510097-B67C-43AF-9F07-781CB06EA7A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BF1394-0305-4D4E-B2BB-7FC9D39325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1B06F2-82E3-44EA-9CC0-55D1489A7C4C}">
      <dgm:prSet custT="1"/>
      <dgm:spPr/>
      <dgm:t>
        <a:bodyPr/>
        <a:lstStyle/>
        <a:p>
          <a:r>
            <a:rPr lang="en-US" sz="2000" dirty="0"/>
            <a:t>AUC Monitoring</a:t>
          </a:r>
        </a:p>
      </dgm:t>
    </dgm:pt>
    <dgm:pt modelId="{4C2C3080-C1A5-4016-BCE9-B7B73552E9C5}" type="parTrans" cxnId="{E21B8809-B46E-4D8E-B2AE-1BD700445EBB}">
      <dgm:prSet/>
      <dgm:spPr/>
      <dgm:t>
        <a:bodyPr/>
        <a:lstStyle/>
        <a:p>
          <a:endParaRPr lang="en-US" sz="1400"/>
        </a:p>
      </dgm:t>
    </dgm:pt>
    <dgm:pt modelId="{534E9EDD-E9DB-483E-A719-DE7455E9C556}" type="sibTrans" cxnId="{E21B8809-B46E-4D8E-B2AE-1BD700445EBB}">
      <dgm:prSet/>
      <dgm:spPr/>
      <dgm:t>
        <a:bodyPr/>
        <a:lstStyle/>
        <a:p>
          <a:endParaRPr lang="en-US" sz="1400"/>
        </a:p>
      </dgm:t>
    </dgm:pt>
    <dgm:pt modelId="{CDDDF8CD-89E9-4FF9-95E7-207707BA573E}">
      <dgm:prSet custT="1"/>
      <dgm:spPr/>
      <dgm:t>
        <a:bodyPr/>
        <a:lstStyle/>
        <a:p>
          <a:r>
            <a:rPr lang="en-US" sz="1800" dirty="0"/>
            <a:t>Early AUC monitoring: 2 concentrations </a:t>
          </a:r>
          <a:r>
            <a:rPr lang="en-US" sz="1800" dirty="0">
              <a:sym typeface="Wingdings" panose="05000000000000000000" pitchFamily="2" charset="2"/>
            </a:rPr>
            <a:t> USED FOR SELECT INDICATIONS</a:t>
          </a:r>
          <a:endParaRPr lang="en-US" sz="1800" dirty="0"/>
        </a:p>
      </dgm:t>
    </dgm:pt>
    <dgm:pt modelId="{EBC09498-5F5A-42D8-B5E4-E5C1C94B90ED}" type="parTrans" cxnId="{E129472C-B53D-4ED7-B6D0-F64502CE09F5}">
      <dgm:prSet/>
      <dgm:spPr/>
      <dgm:t>
        <a:bodyPr/>
        <a:lstStyle/>
        <a:p>
          <a:endParaRPr lang="en-US" sz="1400"/>
        </a:p>
      </dgm:t>
    </dgm:pt>
    <dgm:pt modelId="{C545DDEE-51DD-4AAA-BFC1-76D2D27DAE0D}" type="sibTrans" cxnId="{E129472C-B53D-4ED7-B6D0-F64502CE09F5}">
      <dgm:prSet/>
      <dgm:spPr/>
      <dgm:t>
        <a:bodyPr/>
        <a:lstStyle/>
        <a:p>
          <a:endParaRPr lang="en-US" sz="1400"/>
        </a:p>
      </dgm:t>
    </dgm:pt>
    <dgm:pt modelId="{CF8B661B-840C-4BFA-ADDE-11F901561E94}">
      <dgm:prSet custT="1"/>
      <dgm:spPr/>
      <dgm:t>
        <a:bodyPr/>
        <a:lstStyle/>
        <a:p>
          <a:r>
            <a:rPr lang="en-US" sz="1800" dirty="0"/>
            <a:t>Steady-state: 2 concentrations </a:t>
          </a:r>
          <a:r>
            <a:rPr lang="en-US" sz="1800" dirty="0">
              <a:sym typeface="Wingdings" panose="05000000000000000000" pitchFamily="2" charset="2"/>
            </a:rPr>
            <a:t> </a:t>
          </a:r>
          <a:r>
            <a:rPr lang="en-US" sz="1800" dirty="0"/>
            <a:t>AT LEAST ONCE FOR ALL PATIENTS</a:t>
          </a:r>
        </a:p>
      </dgm:t>
    </dgm:pt>
    <dgm:pt modelId="{241BF128-ADE0-464E-A294-F9A1C4866D7B}" type="parTrans" cxnId="{B4ABEB0F-EF75-4CF9-B18A-1E5C5FEF00D8}">
      <dgm:prSet/>
      <dgm:spPr/>
      <dgm:t>
        <a:bodyPr/>
        <a:lstStyle/>
        <a:p>
          <a:endParaRPr lang="en-US" sz="1400"/>
        </a:p>
      </dgm:t>
    </dgm:pt>
    <dgm:pt modelId="{A4FB4A26-703B-42CE-97B9-7C6346B58DC9}" type="sibTrans" cxnId="{B4ABEB0F-EF75-4CF9-B18A-1E5C5FEF00D8}">
      <dgm:prSet/>
      <dgm:spPr/>
      <dgm:t>
        <a:bodyPr/>
        <a:lstStyle/>
        <a:p>
          <a:endParaRPr lang="en-US" sz="1400"/>
        </a:p>
      </dgm:t>
    </dgm:pt>
    <dgm:pt modelId="{5326D50C-FFEB-46C7-A80D-5CB489D66EAF}">
      <dgm:prSet custT="1"/>
      <dgm:spPr/>
      <dgm:t>
        <a:bodyPr/>
        <a:lstStyle/>
        <a:p>
          <a:r>
            <a:rPr lang="en-US" sz="1800" dirty="0"/>
            <a:t>C1: “VANCOMYCIN 2HR POST DOSE AUC”</a:t>
          </a:r>
        </a:p>
      </dgm:t>
    </dgm:pt>
    <dgm:pt modelId="{2BD7BCA9-B120-4A70-90F7-26674E7CCF30}" type="parTrans" cxnId="{AD5F70E1-14CA-406B-8C39-7850641E5142}">
      <dgm:prSet/>
      <dgm:spPr/>
      <dgm:t>
        <a:bodyPr/>
        <a:lstStyle/>
        <a:p>
          <a:endParaRPr lang="en-US"/>
        </a:p>
      </dgm:t>
    </dgm:pt>
    <dgm:pt modelId="{D42EC334-B261-4EAD-A4DD-B7C478E385AB}" type="sibTrans" cxnId="{AD5F70E1-14CA-406B-8C39-7850641E5142}">
      <dgm:prSet/>
      <dgm:spPr/>
      <dgm:t>
        <a:bodyPr/>
        <a:lstStyle/>
        <a:p>
          <a:endParaRPr lang="en-US"/>
        </a:p>
      </dgm:t>
    </dgm:pt>
    <dgm:pt modelId="{EA664C6A-FB83-4C09-9368-913B24973A60}">
      <dgm:prSet custT="1"/>
      <dgm:spPr/>
      <dgm:t>
        <a:bodyPr/>
        <a:lstStyle/>
        <a:p>
          <a:r>
            <a:rPr lang="en-US" sz="1800" dirty="0"/>
            <a:t>C2: “VANCOMYCIN TROUGH” or “VANCOMYCIN TIMED”</a:t>
          </a:r>
        </a:p>
      </dgm:t>
    </dgm:pt>
    <dgm:pt modelId="{CEA5B3A8-7F01-4C10-8DC9-185FC6189BAD}" type="parTrans" cxnId="{65E64505-11D0-44E8-A1A0-5B8D0618AC88}">
      <dgm:prSet/>
      <dgm:spPr/>
      <dgm:t>
        <a:bodyPr/>
        <a:lstStyle/>
        <a:p>
          <a:endParaRPr lang="en-US"/>
        </a:p>
      </dgm:t>
    </dgm:pt>
    <dgm:pt modelId="{00786B39-0EFA-4953-8F0C-DCAE4E622353}" type="sibTrans" cxnId="{65E64505-11D0-44E8-A1A0-5B8D0618AC88}">
      <dgm:prSet/>
      <dgm:spPr/>
      <dgm:t>
        <a:bodyPr/>
        <a:lstStyle/>
        <a:p>
          <a:endParaRPr lang="en-US"/>
        </a:p>
      </dgm:t>
    </dgm:pt>
    <dgm:pt modelId="{237F37BB-F4F6-40EF-BB02-1AE3EC73AF14}">
      <dgm:prSet custT="1"/>
      <dgm:spPr/>
      <dgm:t>
        <a:bodyPr/>
        <a:lstStyle/>
        <a:p>
          <a:r>
            <a:rPr lang="en-US" sz="1800" dirty="0"/>
            <a:t>Names of orders:</a:t>
          </a:r>
        </a:p>
      </dgm:t>
    </dgm:pt>
    <dgm:pt modelId="{554233FE-3D0F-42B6-ACB7-B4F30B2CCD05}" type="parTrans" cxnId="{CE488A91-0A2C-486D-BEE7-D10ADA3FC23A}">
      <dgm:prSet/>
      <dgm:spPr/>
      <dgm:t>
        <a:bodyPr/>
        <a:lstStyle/>
        <a:p>
          <a:endParaRPr lang="en-US"/>
        </a:p>
      </dgm:t>
    </dgm:pt>
    <dgm:pt modelId="{E34E9566-6825-4922-AAB1-27651480DD2F}" type="sibTrans" cxnId="{CE488A91-0A2C-486D-BEE7-D10ADA3FC23A}">
      <dgm:prSet/>
      <dgm:spPr/>
      <dgm:t>
        <a:bodyPr/>
        <a:lstStyle/>
        <a:p>
          <a:endParaRPr lang="en-US"/>
        </a:p>
      </dgm:t>
    </dgm:pt>
    <dgm:pt modelId="{9114A6B0-3E69-4C5A-A3D5-FFDFA0EF68B2}">
      <dgm:prSet custT="1"/>
      <dgm:spPr/>
      <dgm:t>
        <a:bodyPr/>
        <a:lstStyle/>
        <a:p>
          <a:endParaRPr lang="en-US" sz="1800" dirty="0"/>
        </a:p>
      </dgm:t>
    </dgm:pt>
    <dgm:pt modelId="{9A8C53A9-67BD-4463-BF81-53BF4C7A0905}" type="parTrans" cxnId="{F9A64357-D1D7-46B3-B554-718E6588394D}">
      <dgm:prSet/>
      <dgm:spPr/>
      <dgm:t>
        <a:bodyPr/>
        <a:lstStyle/>
        <a:p>
          <a:endParaRPr lang="en-US"/>
        </a:p>
      </dgm:t>
    </dgm:pt>
    <dgm:pt modelId="{A26C862D-3CB9-4403-90FC-10C249784E11}" type="sibTrans" cxnId="{F9A64357-D1D7-46B3-B554-718E6588394D}">
      <dgm:prSet/>
      <dgm:spPr/>
      <dgm:t>
        <a:bodyPr/>
        <a:lstStyle/>
        <a:p>
          <a:endParaRPr lang="en-US"/>
        </a:p>
      </dgm:t>
    </dgm:pt>
    <dgm:pt modelId="{66CDE104-2FE6-4932-B54A-94E6B7F8A547}">
      <dgm:prSet custT="1"/>
      <dgm:spPr/>
      <dgm:t>
        <a:bodyPr/>
        <a:lstStyle/>
        <a:p>
          <a:r>
            <a:rPr lang="en-US" sz="1800" dirty="0"/>
            <a:t>If significant alteration in renal function or Vd occur after the initial AUC evaluation, at least one additional AUC evaluation is recommended</a:t>
          </a:r>
        </a:p>
      </dgm:t>
    </dgm:pt>
    <dgm:pt modelId="{7AB3D246-D9F3-423D-81FE-0EEB55CB5D9F}" type="parTrans" cxnId="{211CAC5E-23E3-4B6D-B1DF-E8F5E48F91FA}">
      <dgm:prSet/>
      <dgm:spPr/>
      <dgm:t>
        <a:bodyPr/>
        <a:lstStyle/>
        <a:p>
          <a:endParaRPr lang="en-US"/>
        </a:p>
      </dgm:t>
    </dgm:pt>
    <dgm:pt modelId="{F88CEA5E-5715-4843-A628-5D0C3A244BAA}" type="sibTrans" cxnId="{211CAC5E-23E3-4B6D-B1DF-E8F5E48F91FA}">
      <dgm:prSet/>
      <dgm:spPr/>
      <dgm:t>
        <a:bodyPr/>
        <a:lstStyle/>
        <a:p>
          <a:endParaRPr lang="en-US"/>
        </a:p>
      </dgm:t>
    </dgm:pt>
    <dgm:pt modelId="{1320C2DE-9F86-402C-824C-793EE9F740DC}" type="pres">
      <dgm:prSet presAssocID="{CCBF1394-0305-4D4E-B2BB-7FC9D3932519}" presName="linear" presStyleCnt="0">
        <dgm:presLayoutVars>
          <dgm:animLvl val="lvl"/>
          <dgm:resizeHandles val="exact"/>
        </dgm:presLayoutVars>
      </dgm:prSet>
      <dgm:spPr/>
    </dgm:pt>
    <dgm:pt modelId="{62589D4F-A845-405D-9D6B-E56E2602DDC6}" type="pres">
      <dgm:prSet presAssocID="{CA1B06F2-82E3-44EA-9CC0-55D1489A7C4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D2F4170-6EAE-46CD-B8D8-44001CBE3AE0}" type="pres">
      <dgm:prSet presAssocID="{CA1B06F2-82E3-44EA-9CC0-55D1489A7C4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6DFD501-9E77-45D4-BFE3-8DBABA2210AC}" type="presOf" srcId="{9114A6B0-3E69-4C5A-A3D5-FFDFA0EF68B2}" destId="{8D2F4170-6EAE-46CD-B8D8-44001CBE3AE0}" srcOrd="0" destOrd="3" presId="urn:microsoft.com/office/officeart/2005/8/layout/vList2"/>
    <dgm:cxn modelId="{65E64505-11D0-44E8-A1A0-5B8D0618AC88}" srcId="{237F37BB-F4F6-40EF-BB02-1AE3EC73AF14}" destId="{EA664C6A-FB83-4C09-9368-913B24973A60}" srcOrd="1" destOrd="0" parTransId="{CEA5B3A8-7F01-4C10-8DC9-185FC6189BAD}" sibTransId="{00786B39-0EFA-4953-8F0C-DCAE4E622353}"/>
    <dgm:cxn modelId="{E21B8809-B46E-4D8E-B2AE-1BD700445EBB}" srcId="{CCBF1394-0305-4D4E-B2BB-7FC9D3932519}" destId="{CA1B06F2-82E3-44EA-9CC0-55D1489A7C4C}" srcOrd="0" destOrd="0" parTransId="{4C2C3080-C1A5-4016-BCE9-B7B73552E9C5}" sibTransId="{534E9EDD-E9DB-483E-A719-DE7455E9C556}"/>
    <dgm:cxn modelId="{B4ABEB0F-EF75-4CF9-B18A-1E5C5FEF00D8}" srcId="{CA1B06F2-82E3-44EA-9CC0-55D1489A7C4C}" destId="{CF8B661B-840C-4BFA-ADDE-11F901561E94}" srcOrd="1" destOrd="0" parTransId="{241BF128-ADE0-464E-A294-F9A1C4866D7B}" sibTransId="{A4FB4A26-703B-42CE-97B9-7C6346B58DC9}"/>
    <dgm:cxn modelId="{E129472C-B53D-4ED7-B6D0-F64502CE09F5}" srcId="{CA1B06F2-82E3-44EA-9CC0-55D1489A7C4C}" destId="{CDDDF8CD-89E9-4FF9-95E7-207707BA573E}" srcOrd="0" destOrd="0" parTransId="{EBC09498-5F5A-42D8-B5E4-E5C1C94B90ED}" sibTransId="{C545DDEE-51DD-4AAA-BFC1-76D2D27DAE0D}"/>
    <dgm:cxn modelId="{211CAC5E-23E3-4B6D-B1DF-E8F5E48F91FA}" srcId="{CA1B06F2-82E3-44EA-9CC0-55D1489A7C4C}" destId="{66CDE104-2FE6-4932-B54A-94E6B7F8A547}" srcOrd="2" destOrd="0" parTransId="{7AB3D246-D9F3-423D-81FE-0EEB55CB5D9F}" sibTransId="{F88CEA5E-5715-4843-A628-5D0C3A244BAA}"/>
    <dgm:cxn modelId="{13362446-1080-407D-931C-F72AA3D55EC0}" type="presOf" srcId="{CDDDF8CD-89E9-4FF9-95E7-207707BA573E}" destId="{8D2F4170-6EAE-46CD-B8D8-44001CBE3AE0}" srcOrd="0" destOrd="0" presId="urn:microsoft.com/office/officeart/2005/8/layout/vList2"/>
    <dgm:cxn modelId="{F9A64357-D1D7-46B3-B554-718E6588394D}" srcId="{CA1B06F2-82E3-44EA-9CC0-55D1489A7C4C}" destId="{9114A6B0-3E69-4C5A-A3D5-FFDFA0EF68B2}" srcOrd="3" destOrd="0" parTransId="{9A8C53A9-67BD-4463-BF81-53BF4C7A0905}" sibTransId="{A26C862D-3CB9-4403-90FC-10C249784E11}"/>
    <dgm:cxn modelId="{CE488A91-0A2C-486D-BEE7-D10ADA3FC23A}" srcId="{CA1B06F2-82E3-44EA-9CC0-55D1489A7C4C}" destId="{237F37BB-F4F6-40EF-BB02-1AE3EC73AF14}" srcOrd="4" destOrd="0" parTransId="{554233FE-3D0F-42B6-ACB7-B4F30B2CCD05}" sibTransId="{E34E9566-6825-4922-AAB1-27651480DD2F}"/>
    <dgm:cxn modelId="{59A2779B-65EA-4203-A7F3-5305D3F22F59}" type="presOf" srcId="{CF8B661B-840C-4BFA-ADDE-11F901561E94}" destId="{8D2F4170-6EAE-46CD-B8D8-44001CBE3AE0}" srcOrd="0" destOrd="1" presId="urn:microsoft.com/office/officeart/2005/8/layout/vList2"/>
    <dgm:cxn modelId="{5060C6A8-F4C6-45D7-8FE0-01FBC100E81F}" type="presOf" srcId="{5326D50C-FFEB-46C7-A80D-5CB489D66EAF}" destId="{8D2F4170-6EAE-46CD-B8D8-44001CBE3AE0}" srcOrd="0" destOrd="5" presId="urn:microsoft.com/office/officeart/2005/8/layout/vList2"/>
    <dgm:cxn modelId="{4D249FC5-61D5-4027-B9F5-25593317DC07}" type="presOf" srcId="{66CDE104-2FE6-4932-B54A-94E6B7F8A547}" destId="{8D2F4170-6EAE-46CD-B8D8-44001CBE3AE0}" srcOrd="0" destOrd="2" presId="urn:microsoft.com/office/officeart/2005/8/layout/vList2"/>
    <dgm:cxn modelId="{F53ADBC9-250B-4A59-BA32-568D4A43D292}" type="presOf" srcId="{EA664C6A-FB83-4C09-9368-913B24973A60}" destId="{8D2F4170-6EAE-46CD-B8D8-44001CBE3AE0}" srcOrd="0" destOrd="6" presId="urn:microsoft.com/office/officeart/2005/8/layout/vList2"/>
    <dgm:cxn modelId="{93CE29D5-88AB-4E7F-BCDE-189B2D8E5ADD}" type="presOf" srcId="{CCBF1394-0305-4D4E-B2BB-7FC9D3932519}" destId="{1320C2DE-9F86-402C-824C-793EE9F740DC}" srcOrd="0" destOrd="0" presId="urn:microsoft.com/office/officeart/2005/8/layout/vList2"/>
    <dgm:cxn modelId="{3E2A43DB-1CE4-4816-A7AB-B9BEBA933711}" type="presOf" srcId="{237F37BB-F4F6-40EF-BB02-1AE3EC73AF14}" destId="{8D2F4170-6EAE-46CD-B8D8-44001CBE3AE0}" srcOrd="0" destOrd="4" presId="urn:microsoft.com/office/officeart/2005/8/layout/vList2"/>
    <dgm:cxn modelId="{AD5F70E1-14CA-406B-8C39-7850641E5142}" srcId="{237F37BB-F4F6-40EF-BB02-1AE3EC73AF14}" destId="{5326D50C-FFEB-46C7-A80D-5CB489D66EAF}" srcOrd="0" destOrd="0" parTransId="{2BD7BCA9-B120-4A70-90F7-26674E7CCF30}" sibTransId="{D42EC334-B261-4EAD-A4DD-B7C478E385AB}"/>
    <dgm:cxn modelId="{8B7AE5E7-08A8-479F-88AE-117561312F62}" type="presOf" srcId="{CA1B06F2-82E3-44EA-9CC0-55D1489A7C4C}" destId="{62589D4F-A845-405D-9D6B-E56E2602DDC6}" srcOrd="0" destOrd="0" presId="urn:microsoft.com/office/officeart/2005/8/layout/vList2"/>
    <dgm:cxn modelId="{8C6B4C98-38F9-411A-8995-DE9ACE44C476}" type="presParOf" srcId="{1320C2DE-9F86-402C-824C-793EE9F740DC}" destId="{62589D4F-A845-405D-9D6B-E56E2602DDC6}" srcOrd="0" destOrd="0" presId="urn:microsoft.com/office/officeart/2005/8/layout/vList2"/>
    <dgm:cxn modelId="{CFEBEF16-6FFE-468C-B717-F12240C8626D}" type="presParOf" srcId="{1320C2DE-9F86-402C-824C-793EE9F740DC}" destId="{8D2F4170-6EAE-46CD-B8D8-44001CBE3AE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BF1394-0305-4D4E-B2BB-7FC9D39325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0F0395-E774-4425-81F8-A4F0E4017536}">
      <dgm:prSet custT="1"/>
      <dgm:spPr/>
      <dgm:t>
        <a:bodyPr/>
        <a:lstStyle/>
        <a:p>
          <a:r>
            <a:rPr lang="en-US" sz="2000" dirty="0"/>
            <a:t>Exceptions to AUC Monitoring:</a:t>
          </a:r>
        </a:p>
      </dgm:t>
    </dgm:pt>
    <dgm:pt modelId="{0DBB29A0-C329-47A4-BFB4-FC7AD3AAAB69}" type="parTrans" cxnId="{DD8AEB12-145F-44B3-98C8-43169143921B}">
      <dgm:prSet/>
      <dgm:spPr/>
      <dgm:t>
        <a:bodyPr/>
        <a:lstStyle/>
        <a:p>
          <a:endParaRPr lang="en-US" sz="1400"/>
        </a:p>
      </dgm:t>
    </dgm:pt>
    <dgm:pt modelId="{83C3C416-8050-4AEF-B559-F25453E762E8}" type="sibTrans" cxnId="{DD8AEB12-145F-44B3-98C8-43169143921B}">
      <dgm:prSet/>
      <dgm:spPr/>
      <dgm:t>
        <a:bodyPr/>
        <a:lstStyle/>
        <a:p>
          <a:endParaRPr lang="en-US" sz="1400"/>
        </a:p>
      </dgm:t>
    </dgm:pt>
    <dgm:pt modelId="{66210808-46C2-4680-9B00-7281B5BA1A73}">
      <dgm:prSet custT="1"/>
      <dgm:spPr/>
      <dgm:t>
        <a:bodyPr/>
        <a:lstStyle/>
        <a:p>
          <a:r>
            <a:rPr lang="en-US" sz="1800" dirty="0"/>
            <a:t>Unstable renal function or </a:t>
          </a:r>
          <a:r>
            <a:rPr lang="en-US" sz="1800" dirty="0" err="1"/>
            <a:t>Vd</a:t>
          </a:r>
          <a:endParaRPr lang="en-US" sz="1800" dirty="0"/>
        </a:p>
      </dgm:t>
    </dgm:pt>
    <dgm:pt modelId="{26D88D7C-3DD8-44DC-B559-B103E4578147}" type="parTrans" cxnId="{B8D303EE-1F77-481C-AD4A-F8070EFC4CFD}">
      <dgm:prSet/>
      <dgm:spPr/>
      <dgm:t>
        <a:bodyPr/>
        <a:lstStyle/>
        <a:p>
          <a:endParaRPr lang="en-US" sz="1400"/>
        </a:p>
      </dgm:t>
    </dgm:pt>
    <dgm:pt modelId="{D88A93F6-62AE-41D0-AB49-5906F479CB51}" type="sibTrans" cxnId="{B8D303EE-1F77-481C-AD4A-F8070EFC4CFD}">
      <dgm:prSet/>
      <dgm:spPr/>
      <dgm:t>
        <a:bodyPr/>
        <a:lstStyle/>
        <a:p>
          <a:endParaRPr lang="en-US" sz="1400"/>
        </a:p>
      </dgm:t>
    </dgm:pt>
    <dgm:pt modelId="{09524B6F-A93B-4E58-B00D-0A5872BFD1D0}">
      <dgm:prSet custT="1"/>
      <dgm:spPr/>
      <dgm:t>
        <a:bodyPr/>
        <a:lstStyle/>
        <a:p>
          <a:r>
            <a:rPr lang="en-US" sz="1800" dirty="0"/>
            <a:t>Hemodialysis or peritoneal dialysis</a:t>
          </a:r>
        </a:p>
      </dgm:t>
    </dgm:pt>
    <dgm:pt modelId="{C8704BE7-8645-454B-86A5-BD3A7F34E2A3}" type="parTrans" cxnId="{A638ABEF-2554-4AE6-BE74-89EBB5A95376}">
      <dgm:prSet/>
      <dgm:spPr/>
      <dgm:t>
        <a:bodyPr/>
        <a:lstStyle/>
        <a:p>
          <a:endParaRPr lang="en-US" sz="1400"/>
        </a:p>
      </dgm:t>
    </dgm:pt>
    <dgm:pt modelId="{26220900-A491-4228-B56B-220997C4B821}" type="sibTrans" cxnId="{A638ABEF-2554-4AE6-BE74-89EBB5A95376}">
      <dgm:prSet/>
      <dgm:spPr/>
      <dgm:t>
        <a:bodyPr/>
        <a:lstStyle/>
        <a:p>
          <a:endParaRPr lang="en-US" sz="1400"/>
        </a:p>
      </dgm:t>
    </dgm:pt>
    <dgm:pt modelId="{3A802F95-25E2-4C83-A606-C51CFB2BDC4B}">
      <dgm:prSet custT="1"/>
      <dgm:spPr/>
      <dgm:t>
        <a:bodyPr/>
        <a:lstStyle/>
        <a:p>
          <a:endParaRPr lang="en-US" sz="1800" dirty="0"/>
        </a:p>
      </dgm:t>
    </dgm:pt>
    <dgm:pt modelId="{4E30E14A-C4CF-425E-872B-711850C98BBB}" type="parTrans" cxnId="{83C3621B-664D-484D-8BCE-AD3F2BEC1D2A}">
      <dgm:prSet/>
      <dgm:spPr/>
      <dgm:t>
        <a:bodyPr/>
        <a:lstStyle/>
        <a:p>
          <a:endParaRPr lang="en-US" sz="1400"/>
        </a:p>
      </dgm:t>
    </dgm:pt>
    <dgm:pt modelId="{6ECBC7A2-774D-4F1C-A196-9DF7B9CA9A4C}" type="sibTrans" cxnId="{83C3621B-664D-484D-8BCE-AD3F2BEC1D2A}">
      <dgm:prSet/>
      <dgm:spPr/>
      <dgm:t>
        <a:bodyPr/>
        <a:lstStyle/>
        <a:p>
          <a:endParaRPr lang="en-US" sz="1400"/>
        </a:p>
      </dgm:t>
    </dgm:pt>
    <dgm:pt modelId="{42C8EADE-F006-4DD2-9FB6-6BE517685E22}">
      <dgm:prSet custT="1"/>
      <dgm:spPr/>
      <dgm:t>
        <a:bodyPr/>
        <a:lstStyle/>
        <a:p>
          <a:r>
            <a:rPr lang="en-US" sz="1800" dirty="0"/>
            <a:t>After the infection being treated appears to be resolving and if renal function and Vd are both stable, trough monitoring every 5-7 days is recommended</a:t>
          </a:r>
        </a:p>
      </dgm:t>
    </dgm:pt>
    <dgm:pt modelId="{E4E986FB-81D8-4593-BB2F-DBB1DA0B1A02}" type="parTrans" cxnId="{248A6EE5-019E-4748-97A0-2F7B4442F91A}">
      <dgm:prSet/>
      <dgm:spPr/>
      <dgm:t>
        <a:bodyPr/>
        <a:lstStyle/>
        <a:p>
          <a:endParaRPr lang="en-US" sz="1400"/>
        </a:p>
      </dgm:t>
    </dgm:pt>
    <dgm:pt modelId="{E8068D92-D2B6-4006-888A-028319816344}" type="sibTrans" cxnId="{248A6EE5-019E-4748-97A0-2F7B4442F91A}">
      <dgm:prSet/>
      <dgm:spPr/>
      <dgm:t>
        <a:bodyPr/>
        <a:lstStyle/>
        <a:p>
          <a:endParaRPr lang="en-US" sz="1400"/>
        </a:p>
      </dgm:t>
    </dgm:pt>
    <dgm:pt modelId="{1320C2DE-9F86-402C-824C-793EE9F740DC}" type="pres">
      <dgm:prSet presAssocID="{CCBF1394-0305-4D4E-B2BB-7FC9D3932519}" presName="linear" presStyleCnt="0">
        <dgm:presLayoutVars>
          <dgm:animLvl val="lvl"/>
          <dgm:resizeHandles val="exact"/>
        </dgm:presLayoutVars>
      </dgm:prSet>
      <dgm:spPr/>
    </dgm:pt>
    <dgm:pt modelId="{B6C81913-E6B7-4066-942E-C75B14CFF73F}" type="pres">
      <dgm:prSet presAssocID="{C10F0395-E774-4425-81F8-A4F0E401753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C6D4E14-AD0E-4857-A8A0-C18F8A0235B3}" type="pres">
      <dgm:prSet presAssocID="{C10F0395-E774-4425-81F8-A4F0E401753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D8AEB12-145F-44B3-98C8-43169143921B}" srcId="{CCBF1394-0305-4D4E-B2BB-7FC9D3932519}" destId="{C10F0395-E774-4425-81F8-A4F0E4017536}" srcOrd="0" destOrd="0" parTransId="{0DBB29A0-C329-47A4-BFB4-FC7AD3AAAB69}" sibTransId="{83C3C416-8050-4AEF-B559-F25453E762E8}"/>
    <dgm:cxn modelId="{83C3621B-664D-484D-8BCE-AD3F2BEC1D2A}" srcId="{C10F0395-E774-4425-81F8-A4F0E4017536}" destId="{3A802F95-25E2-4C83-A606-C51CFB2BDC4B}" srcOrd="3" destOrd="0" parTransId="{4E30E14A-C4CF-425E-872B-711850C98BBB}" sibTransId="{6ECBC7A2-774D-4F1C-A196-9DF7B9CA9A4C}"/>
    <dgm:cxn modelId="{0DBCD43C-CC74-4850-B675-9C8FDDB92754}" type="presOf" srcId="{09524B6F-A93B-4E58-B00D-0A5872BFD1D0}" destId="{5C6D4E14-AD0E-4857-A8A0-C18F8A0235B3}" srcOrd="0" destOrd="2" presId="urn:microsoft.com/office/officeart/2005/8/layout/vList2"/>
    <dgm:cxn modelId="{75B6A8C1-2AB5-4211-BFBB-9353A651888C}" type="presOf" srcId="{42C8EADE-F006-4DD2-9FB6-6BE517685E22}" destId="{5C6D4E14-AD0E-4857-A8A0-C18F8A0235B3}" srcOrd="0" destOrd="0" presId="urn:microsoft.com/office/officeart/2005/8/layout/vList2"/>
    <dgm:cxn modelId="{296BB9C9-4349-4AD1-B36D-D0913045A277}" type="presOf" srcId="{66210808-46C2-4680-9B00-7281B5BA1A73}" destId="{5C6D4E14-AD0E-4857-A8A0-C18F8A0235B3}" srcOrd="0" destOrd="1" presId="urn:microsoft.com/office/officeart/2005/8/layout/vList2"/>
    <dgm:cxn modelId="{77F2A0CB-9A77-4E44-98A1-EC9586B06AD7}" type="presOf" srcId="{3A802F95-25E2-4C83-A606-C51CFB2BDC4B}" destId="{5C6D4E14-AD0E-4857-A8A0-C18F8A0235B3}" srcOrd="0" destOrd="3" presId="urn:microsoft.com/office/officeart/2005/8/layout/vList2"/>
    <dgm:cxn modelId="{93CE29D5-88AB-4E7F-BCDE-189B2D8E5ADD}" type="presOf" srcId="{CCBF1394-0305-4D4E-B2BB-7FC9D3932519}" destId="{1320C2DE-9F86-402C-824C-793EE9F740DC}" srcOrd="0" destOrd="0" presId="urn:microsoft.com/office/officeart/2005/8/layout/vList2"/>
    <dgm:cxn modelId="{EB8E56D8-3A8A-47C1-AA48-C7E6FCC67EE4}" type="presOf" srcId="{C10F0395-E774-4425-81F8-A4F0E4017536}" destId="{B6C81913-E6B7-4066-942E-C75B14CFF73F}" srcOrd="0" destOrd="0" presId="urn:microsoft.com/office/officeart/2005/8/layout/vList2"/>
    <dgm:cxn modelId="{248A6EE5-019E-4748-97A0-2F7B4442F91A}" srcId="{C10F0395-E774-4425-81F8-A4F0E4017536}" destId="{42C8EADE-F006-4DD2-9FB6-6BE517685E22}" srcOrd="0" destOrd="0" parTransId="{E4E986FB-81D8-4593-BB2F-DBB1DA0B1A02}" sibTransId="{E8068D92-D2B6-4006-888A-028319816344}"/>
    <dgm:cxn modelId="{B8D303EE-1F77-481C-AD4A-F8070EFC4CFD}" srcId="{C10F0395-E774-4425-81F8-A4F0E4017536}" destId="{66210808-46C2-4680-9B00-7281B5BA1A73}" srcOrd="1" destOrd="0" parTransId="{26D88D7C-3DD8-44DC-B559-B103E4578147}" sibTransId="{D88A93F6-62AE-41D0-AB49-5906F479CB51}"/>
    <dgm:cxn modelId="{A638ABEF-2554-4AE6-BE74-89EBB5A95376}" srcId="{C10F0395-E774-4425-81F8-A4F0E4017536}" destId="{09524B6F-A93B-4E58-B00D-0A5872BFD1D0}" srcOrd="2" destOrd="0" parTransId="{C8704BE7-8645-454B-86A5-BD3A7F34E2A3}" sibTransId="{26220900-A491-4228-B56B-220997C4B821}"/>
    <dgm:cxn modelId="{551539DD-4EFC-4AA2-B430-7B4F9007E5B6}" type="presParOf" srcId="{1320C2DE-9F86-402C-824C-793EE9F740DC}" destId="{B6C81913-E6B7-4066-942E-C75B14CFF73F}" srcOrd="0" destOrd="0" presId="urn:microsoft.com/office/officeart/2005/8/layout/vList2"/>
    <dgm:cxn modelId="{C622C0DA-CAE5-4BEA-8CFE-C00BC37C7791}" type="presParOf" srcId="{1320C2DE-9F86-402C-824C-793EE9F740DC}" destId="{5C6D4E14-AD0E-4857-A8A0-C18F8A0235B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BF1394-0305-4D4E-B2BB-7FC9D393251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2924B9-74A9-4A7E-8222-97F5981BBCEE}">
      <dgm:prSet custT="1"/>
      <dgm:spPr/>
      <dgm:t>
        <a:bodyPr/>
        <a:lstStyle/>
        <a:p>
          <a:r>
            <a:rPr lang="en-US" sz="1600" dirty="0"/>
            <a:t>Central lines may be required for therapy longer than 3 days</a:t>
          </a:r>
        </a:p>
      </dgm:t>
    </dgm:pt>
    <dgm:pt modelId="{B5556128-5C0D-4F02-B717-3EE191EFBC75}" type="parTrans" cxnId="{4F88AC0C-6BBF-471B-9C89-E0EBAC539100}">
      <dgm:prSet/>
      <dgm:spPr/>
      <dgm:t>
        <a:bodyPr/>
        <a:lstStyle/>
        <a:p>
          <a:endParaRPr lang="en-US" sz="1200"/>
        </a:p>
      </dgm:t>
    </dgm:pt>
    <dgm:pt modelId="{EBEBB60F-0B5A-4A30-B1F4-06F697AE9939}" type="sibTrans" cxnId="{4F88AC0C-6BBF-471B-9C89-E0EBAC539100}">
      <dgm:prSet/>
      <dgm:spPr/>
      <dgm:t>
        <a:bodyPr/>
        <a:lstStyle/>
        <a:p>
          <a:endParaRPr lang="en-US" sz="1200"/>
        </a:p>
      </dgm:t>
    </dgm:pt>
    <dgm:pt modelId="{95A73A6A-3269-47E3-A988-DA1F6E749AFA}">
      <dgm:prSet custT="1"/>
      <dgm:spPr/>
      <dgm:t>
        <a:bodyPr/>
        <a:lstStyle/>
        <a:p>
          <a:r>
            <a:rPr lang="en-US" sz="1600" dirty="0"/>
            <a:t>Doses should not be administered faster than 1000 mg/h</a:t>
          </a:r>
        </a:p>
      </dgm:t>
    </dgm:pt>
    <dgm:pt modelId="{87B92DE0-709D-4AD3-8722-C7E5958101AD}" type="parTrans" cxnId="{536273AA-3BA3-455D-8A4F-E8AD721C4E30}">
      <dgm:prSet/>
      <dgm:spPr/>
      <dgm:t>
        <a:bodyPr/>
        <a:lstStyle/>
        <a:p>
          <a:endParaRPr lang="en-US" sz="1200"/>
        </a:p>
      </dgm:t>
    </dgm:pt>
    <dgm:pt modelId="{EDCEF8CA-6072-4EC2-98AA-E50BEB644832}" type="sibTrans" cxnId="{536273AA-3BA3-455D-8A4F-E8AD721C4E30}">
      <dgm:prSet/>
      <dgm:spPr/>
      <dgm:t>
        <a:bodyPr/>
        <a:lstStyle/>
        <a:p>
          <a:endParaRPr lang="en-US" sz="1200"/>
        </a:p>
      </dgm:t>
    </dgm:pt>
    <dgm:pt modelId="{B94C885C-C83F-4F74-ABCD-120B11C64FD6}">
      <dgm:prSet custT="1"/>
      <dgm:spPr/>
      <dgm:t>
        <a:bodyPr/>
        <a:lstStyle/>
        <a:p>
          <a:r>
            <a:rPr lang="en-US" sz="1600" dirty="0"/>
            <a:t>Round doses to nearest 250 mg</a:t>
          </a:r>
        </a:p>
      </dgm:t>
    </dgm:pt>
    <dgm:pt modelId="{D65E6475-D15E-4C0A-A285-596FD752B0DC}" type="parTrans" cxnId="{062A29CC-EB57-4E5F-AD7B-AA803AC50E4D}">
      <dgm:prSet/>
      <dgm:spPr/>
      <dgm:t>
        <a:bodyPr/>
        <a:lstStyle/>
        <a:p>
          <a:endParaRPr lang="en-US" sz="1200"/>
        </a:p>
      </dgm:t>
    </dgm:pt>
    <dgm:pt modelId="{816AC3F2-822A-4E77-A2AF-772ED4CE274F}" type="sibTrans" cxnId="{062A29CC-EB57-4E5F-AD7B-AA803AC50E4D}">
      <dgm:prSet/>
      <dgm:spPr/>
      <dgm:t>
        <a:bodyPr/>
        <a:lstStyle/>
        <a:p>
          <a:endParaRPr lang="en-US" sz="1200"/>
        </a:p>
      </dgm:t>
    </dgm:pt>
    <dgm:pt modelId="{E87EEBA4-65D0-4C46-A205-D8E8B627C7F1}">
      <dgm:prSet custT="1"/>
      <dgm:spPr/>
      <dgm:t>
        <a:bodyPr/>
        <a:lstStyle/>
        <a:p>
          <a:r>
            <a:rPr lang="en-US" sz="1600" dirty="0"/>
            <a:t>Maximum dose: 2500 mg</a:t>
          </a:r>
        </a:p>
      </dgm:t>
    </dgm:pt>
    <dgm:pt modelId="{27F07FFF-5B2A-4343-B519-87828782BE44}" type="parTrans" cxnId="{8452FEF3-A6D2-4067-9503-2AC90090657D}">
      <dgm:prSet/>
      <dgm:spPr/>
      <dgm:t>
        <a:bodyPr/>
        <a:lstStyle/>
        <a:p>
          <a:endParaRPr lang="en-US" sz="1200"/>
        </a:p>
      </dgm:t>
    </dgm:pt>
    <dgm:pt modelId="{AB45B083-8FA7-4C31-9D2B-3F3A4DD71387}" type="sibTrans" cxnId="{8452FEF3-A6D2-4067-9503-2AC90090657D}">
      <dgm:prSet/>
      <dgm:spPr/>
      <dgm:t>
        <a:bodyPr/>
        <a:lstStyle/>
        <a:p>
          <a:endParaRPr lang="en-US" sz="1200"/>
        </a:p>
      </dgm:t>
    </dgm:pt>
    <dgm:pt modelId="{3A802F95-25E2-4C83-A606-C51CFB2BDC4B}">
      <dgm:prSet custT="1"/>
      <dgm:spPr/>
      <dgm:t>
        <a:bodyPr/>
        <a:lstStyle/>
        <a:p>
          <a:r>
            <a:rPr lang="en-US" sz="2000" dirty="0"/>
            <a:t>Administration and Standardized Dosing</a:t>
          </a:r>
        </a:p>
      </dgm:t>
    </dgm:pt>
    <dgm:pt modelId="{4E30E14A-C4CF-425E-872B-711850C98BBB}" type="parTrans" cxnId="{83C3621B-664D-484D-8BCE-AD3F2BEC1D2A}">
      <dgm:prSet/>
      <dgm:spPr/>
      <dgm:t>
        <a:bodyPr/>
        <a:lstStyle/>
        <a:p>
          <a:endParaRPr lang="en-US" sz="1200"/>
        </a:p>
      </dgm:t>
    </dgm:pt>
    <dgm:pt modelId="{6ECBC7A2-774D-4F1C-A196-9DF7B9CA9A4C}" type="sibTrans" cxnId="{83C3621B-664D-484D-8BCE-AD3F2BEC1D2A}">
      <dgm:prSet/>
      <dgm:spPr/>
      <dgm:t>
        <a:bodyPr/>
        <a:lstStyle/>
        <a:p>
          <a:endParaRPr lang="en-US" sz="1200"/>
        </a:p>
      </dgm:t>
    </dgm:pt>
    <dgm:pt modelId="{B04D493E-AB47-462F-9F2E-D980088A1ED3}">
      <dgm:prSet custT="1"/>
      <dgm:spPr/>
      <dgm:t>
        <a:bodyPr/>
        <a:lstStyle/>
        <a:p>
          <a:r>
            <a:rPr lang="en-US" sz="2000" dirty="0"/>
            <a:t>Nursing Communication</a:t>
          </a:r>
        </a:p>
      </dgm:t>
    </dgm:pt>
    <dgm:pt modelId="{C951FD31-FB8A-4A4A-8449-8E38DE5B6090}" type="parTrans" cxnId="{01A78E3E-BEE2-4035-9BFB-F290DD88C2AB}">
      <dgm:prSet/>
      <dgm:spPr/>
      <dgm:t>
        <a:bodyPr/>
        <a:lstStyle/>
        <a:p>
          <a:endParaRPr lang="en-US" sz="1200"/>
        </a:p>
      </dgm:t>
    </dgm:pt>
    <dgm:pt modelId="{9D381E1A-3C4B-433D-9C6F-EF2B020E04EF}" type="sibTrans" cxnId="{01A78E3E-BEE2-4035-9BFB-F290DD88C2AB}">
      <dgm:prSet/>
      <dgm:spPr/>
      <dgm:t>
        <a:bodyPr/>
        <a:lstStyle/>
        <a:p>
          <a:endParaRPr lang="en-US" sz="1200"/>
        </a:p>
      </dgm:t>
    </dgm:pt>
    <dgm:pt modelId="{31AAFD06-CE09-4EDB-9D87-533159E57A73}">
      <dgm:prSet custT="1"/>
      <dgm:spPr/>
      <dgm:t>
        <a:bodyPr/>
        <a:lstStyle/>
        <a:p>
          <a:endParaRPr lang="en-US" sz="1600" dirty="0"/>
        </a:p>
      </dgm:t>
    </dgm:pt>
    <dgm:pt modelId="{6AE8B1CD-5A1E-4E43-A16B-E1FF46C1DB26}" type="parTrans" cxnId="{1C24C9F8-AED2-454D-A0A8-4F4B7DAF224F}">
      <dgm:prSet/>
      <dgm:spPr/>
      <dgm:t>
        <a:bodyPr/>
        <a:lstStyle/>
        <a:p>
          <a:endParaRPr lang="en-US" sz="1200"/>
        </a:p>
      </dgm:t>
    </dgm:pt>
    <dgm:pt modelId="{F17E8D2C-1672-4860-8F9D-83BAF17EA9A3}" type="sibTrans" cxnId="{1C24C9F8-AED2-454D-A0A8-4F4B7DAF224F}">
      <dgm:prSet/>
      <dgm:spPr/>
      <dgm:t>
        <a:bodyPr/>
        <a:lstStyle/>
        <a:p>
          <a:endParaRPr lang="en-US" sz="1200"/>
        </a:p>
      </dgm:t>
    </dgm:pt>
    <dgm:pt modelId="{F9112AC0-76E2-443C-AA23-44E2E7768D1F}">
      <dgm:prSet custT="1"/>
      <dgm:spPr/>
      <dgm:t>
        <a:bodyPr/>
        <a:lstStyle/>
        <a:p>
          <a:r>
            <a:rPr lang="en-US" sz="1600" dirty="0"/>
            <a:t>Contact nursing staff to provide education regarding lab collection</a:t>
          </a:r>
        </a:p>
      </dgm:t>
    </dgm:pt>
    <dgm:pt modelId="{1E021F3E-EA61-426E-B154-10AE394EDB5D}" type="parTrans" cxnId="{77178C0F-9FC1-46A2-9582-2A366769DC78}">
      <dgm:prSet/>
      <dgm:spPr/>
      <dgm:t>
        <a:bodyPr/>
        <a:lstStyle/>
        <a:p>
          <a:endParaRPr lang="en-US" sz="1200"/>
        </a:p>
      </dgm:t>
    </dgm:pt>
    <dgm:pt modelId="{DF5FC937-2328-4CB3-9CA2-CEF41ABA592A}" type="sibTrans" cxnId="{77178C0F-9FC1-46A2-9582-2A366769DC78}">
      <dgm:prSet/>
      <dgm:spPr/>
      <dgm:t>
        <a:bodyPr/>
        <a:lstStyle/>
        <a:p>
          <a:endParaRPr lang="en-US" sz="1200"/>
        </a:p>
      </dgm:t>
    </dgm:pt>
    <dgm:pt modelId="{8ED5A15B-EDBF-4954-B5BB-B62ABF35809A}">
      <dgm:prSet custT="1"/>
      <dgm:spPr/>
      <dgm:t>
        <a:bodyPr/>
        <a:lstStyle/>
        <a:p>
          <a:r>
            <a:rPr lang="en-US" sz="1600" dirty="0"/>
            <a:t>Scheduled doses should not be held by nursing unless specific communication to hold the dose is given by the pharmacist or another provider</a:t>
          </a:r>
        </a:p>
      </dgm:t>
    </dgm:pt>
    <dgm:pt modelId="{D2EDB127-8F26-4D9B-AC9C-7D0779B8C274}" type="parTrans" cxnId="{BF6B2098-E3C4-40C7-BFB4-6D8E7F15A1D1}">
      <dgm:prSet/>
      <dgm:spPr/>
      <dgm:t>
        <a:bodyPr/>
        <a:lstStyle/>
        <a:p>
          <a:endParaRPr lang="en-US" sz="1200"/>
        </a:p>
      </dgm:t>
    </dgm:pt>
    <dgm:pt modelId="{6DF187F0-F1BB-4012-B3F5-507B0489E98B}" type="sibTrans" cxnId="{BF6B2098-E3C4-40C7-BFB4-6D8E7F15A1D1}">
      <dgm:prSet/>
      <dgm:spPr/>
      <dgm:t>
        <a:bodyPr/>
        <a:lstStyle/>
        <a:p>
          <a:endParaRPr lang="en-US" sz="1200"/>
        </a:p>
      </dgm:t>
    </dgm:pt>
    <dgm:pt modelId="{7780D372-4BE9-4B69-8098-CCAB622A988A}" type="pres">
      <dgm:prSet presAssocID="{CCBF1394-0305-4D4E-B2BB-7FC9D3932519}" presName="vert0" presStyleCnt="0">
        <dgm:presLayoutVars>
          <dgm:dir/>
          <dgm:animOne val="branch"/>
          <dgm:animLvl val="lvl"/>
        </dgm:presLayoutVars>
      </dgm:prSet>
      <dgm:spPr/>
    </dgm:pt>
    <dgm:pt modelId="{940F168A-0EDB-4C4C-8120-9FB4835DBC20}" type="pres">
      <dgm:prSet presAssocID="{3A802F95-25E2-4C83-A606-C51CFB2BDC4B}" presName="thickLine" presStyleLbl="alignNode1" presStyleIdx="0" presStyleCnt="2"/>
      <dgm:spPr/>
    </dgm:pt>
    <dgm:pt modelId="{541F0850-CC31-4FB2-B5C7-3A41CEE1AD07}" type="pres">
      <dgm:prSet presAssocID="{3A802F95-25E2-4C83-A606-C51CFB2BDC4B}" presName="horz1" presStyleCnt="0"/>
      <dgm:spPr/>
    </dgm:pt>
    <dgm:pt modelId="{A586BB3D-41BE-43F5-A4AB-A1C7D2AF7A6A}" type="pres">
      <dgm:prSet presAssocID="{3A802F95-25E2-4C83-A606-C51CFB2BDC4B}" presName="tx1" presStyleLbl="revTx" presStyleIdx="0" presStyleCnt="9"/>
      <dgm:spPr/>
    </dgm:pt>
    <dgm:pt modelId="{C9ED74E2-FCBC-4886-B35B-D9CB2BE55D96}" type="pres">
      <dgm:prSet presAssocID="{3A802F95-25E2-4C83-A606-C51CFB2BDC4B}" presName="vert1" presStyleCnt="0"/>
      <dgm:spPr/>
    </dgm:pt>
    <dgm:pt modelId="{908FA191-27F9-4C5B-9CDA-DAE947B401E5}" type="pres">
      <dgm:prSet presAssocID="{022924B9-74A9-4A7E-8222-97F5981BBCEE}" presName="vertSpace2a" presStyleCnt="0"/>
      <dgm:spPr/>
    </dgm:pt>
    <dgm:pt modelId="{4B122DE0-73E5-4E79-9353-67452C1E9D78}" type="pres">
      <dgm:prSet presAssocID="{022924B9-74A9-4A7E-8222-97F5981BBCEE}" presName="horz2" presStyleCnt="0"/>
      <dgm:spPr/>
    </dgm:pt>
    <dgm:pt modelId="{C411C291-E654-4CE5-8E48-5E9428646DF2}" type="pres">
      <dgm:prSet presAssocID="{022924B9-74A9-4A7E-8222-97F5981BBCEE}" presName="horzSpace2" presStyleCnt="0"/>
      <dgm:spPr/>
    </dgm:pt>
    <dgm:pt modelId="{726795F6-E519-49DB-9060-E53F1EEEFB24}" type="pres">
      <dgm:prSet presAssocID="{022924B9-74A9-4A7E-8222-97F5981BBCEE}" presName="tx2" presStyleLbl="revTx" presStyleIdx="1" presStyleCnt="9"/>
      <dgm:spPr/>
    </dgm:pt>
    <dgm:pt modelId="{DD210726-0A41-409C-91A6-BBA5B10C07AB}" type="pres">
      <dgm:prSet presAssocID="{022924B9-74A9-4A7E-8222-97F5981BBCEE}" presName="vert2" presStyleCnt="0"/>
      <dgm:spPr/>
    </dgm:pt>
    <dgm:pt modelId="{324C608C-094D-46F4-85B3-A119AC4F21AF}" type="pres">
      <dgm:prSet presAssocID="{022924B9-74A9-4A7E-8222-97F5981BBCEE}" presName="thinLine2b" presStyleLbl="callout" presStyleIdx="0" presStyleCnt="7"/>
      <dgm:spPr/>
    </dgm:pt>
    <dgm:pt modelId="{2AA3288B-8A33-4629-9E06-1D352E7B2812}" type="pres">
      <dgm:prSet presAssocID="{022924B9-74A9-4A7E-8222-97F5981BBCEE}" presName="vertSpace2b" presStyleCnt="0"/>
      <dgm:spPr/>
    </dgm:pt>
    <dgm:pt modelId="{4896B0C2-8144-4540-9C91-6B8BD6E72104}" type="pres">
      <dgm:prSet presAssocID="{95A73A6A-3269-47E3-A988-DA1F6E749AFA}" presName="horz2" presStyleCnt="0"/>
      <dgm:spPr/>
    </dgm:pt>
    <dgm:pt modelId="{3E2029EE-B0CD-4233-92FE-84699F2C1C87}" type="pres">
      <dgm:prSet presAssocID="{95A73A6A-3269-47E3-A988-DA1F6E749AFA}" presName="horzSpace2" presStyleCnt="0"/>
      <dgm:spPr/>
    </dgm:pt>
    <dgm:pt modelId="{7B6215FD-B74C-4442-97B5-26D1E012230D}" type="pres">
      <dgm:prSet presAssocID="{95A73A6A-3269-47E3-A988-DA1F6E749AFA}" presName="tx2" presStyleLbl="revTx" presStyleIdx="2" presStyleCnt="9"/>
      <dgm:spPr/>
    </dgm:pt>
    <dgm:pt modelId="{B02A9BB9-F207-4D14-BA93-FF33E0EA7BF8}" type="pres">
      <dgm:prSet presAssocID="{95A73A6A-3269-47E3-A988-DA1F6E749AFA}" presName="vert2" presStyleCnt="0"/>
      <dgm:spPr/>
    </dgm:pt>
    <dgm:pt modelId="{D6BABE46-52BC-407C-B322-C4F0AF6313C9}" type="pres">
      <dgm:prSet presAssocID="{95A73A6A-3269-47E3-A988-DA1F6E749AFA}" presName="thinLine2b" presStyleLbl="callout" presStyleIdx="1" presStyleCnt="7"/>
      <dgm:spPr/>
    </dgm:pt>
    <dgm:pt modelId="{EB3FE8A7-7005-4878-BE17-4868708F6E09}" type="pres">
      <dgm:prSet presAssocID="{95A73A6A-3269-47E3-A988-DA1F6E749AFA}" presName="vertSpace2b" presStyleCnt="0"/>
      <dgm:spPr/>
    </dgm:pt>
    <dgm:pt modelId="{BD6BE77B-BE2B-4409-9EF3-78BB9CD80DE0}" type="pres">
      <dgm:prSet presAssocID="{B94C885C-C83F-4F74-ABCD-120B11C64FD6}" presName="horz2" presStyleCnt="0"/>
      <dgm:spPr/>
    </dgm:pt>
    <dgm:pt modelId="{33534799-ECD7-4026-BDD1-E808352CE4A0}" type="pres">
      <dgm:prSet presAssocID="{B94C885C-C83F-4F74-ABCD-120B11C64FD6}" presName="horzSpace2" presStyleCnt="0"/>
      <dgm:spPr/>
    </dgm:pt>
    <dgm:pt modelId="{778B5AAD-E254-4352-9BA5-A1DB4CFA6C41}" type="pres">
      <dgm:prSet presAssocID="{B94C885C-C83F-4F74-ABCD-120B11C64FD6}" presName="tx2" presStyleLbl="revTx" presStyleIdx="3" presStyleCnt="9"/>
      <dgm:spPr/>
    </dgm:pt>
    <dgm:pt modelId="{21C55398-39A4-433E-9C52-6698A5ACACB5}" type="pres">
      <dgm:prSet presAssocID="{B94C885C-C83F-4F74-ABCD-120B11C64FD6}" presName="vert2" presStyleCnt="0"/>
      <dgm:spPr/>
    </dgm:pt>
    <dgm:pt modelId="{72E8C23D-E7E0-4DB8-8351-B6567BBFF94E}" type="pres">
      <dgm:prSet presAssocID="{B94C885C-C83F-4F74-ABCD-120B11C64FD6}" presName="thinLine2b" presStyleLbl="callout" presStyleIdx="2" presStyleCnt="7"/>
      <dgm:spPr/>
    </dgm:pt>
    <dgm:pt modelId="{14C6F59D-2129-48FC-94E9-F5908CF0F2B7}" type="pres">
      <dgm:prSet presAssocID="{B94C885C-C83F-4F74-ABCD-120B11C64FD6}" presName="vertSpace2b" presStyleCnt="0"/>
      <dgm:spPr/>
    </dgm:pt>
    <dgm:pt modelId="{A91960F8-97BF-4ACF-931C-63B1A5E920DD}" type="pres">
      <dgm:prSet presAssocID="{E87EEBA4-65D0-4C46-A205-D8E8B627C7F1}" presName="horz2" presStyleCnt="0"/>
      <dgm:spPr/>
    </dgm:pt>
    <dgm:pt modelId="{F8B86F05-7443-4CBF-B0FA-0F828846F856}" type="pres">
      <dgm:prSet presAssocID="{E87EEBA4-65D0-4C46-A205-D8E8B627C7F1}" presName="horzSpace2" presStyleCnt="0"/>
      <dgm:spPr/>
    </dgm:pt>
    <dgm:pt modelId="{C952273E-1844-4C6E-B502-CE5C311101BA}" type="pres">
      <dgm:prSet presAssocID="{E87EEBA4-65D0-4C46-A205-D8E8B627C7F1}" presName="tx2" presStyleLbl="revTx" presStyleIdx="4" presStyleCnt="9"/>
      <dgm:spPr/>
    </dgm:pt>
    <dgm:pt modelId="{18A2B9E8-F8AF-473C-841F-E3EF393B66A8}" type="pres">
      <dgm:prSet presAssocID="{E87EEBA4-65D0-4C46-A205-D8E8B627C7F1}" presName="vert2" presStyleCnt="0"/>
      <dgm:spPr/>
    </dgm:pt>
    <dgm:pt modelId="{BB60E5A9-6BD7-4408-AFB7-63FE6B876683}" type="pres">
      <dgm:prSet presAssocID="{E87EEBA4-65D0-4C46-A205-D8E8B627C7F1}" presName="thinLine2b" presStyleLbl="callout" presStyleIdx="3" presStyleCnt="7"/>
      <dgm:spPr/>
    </dgm:pt>
    <dgm:pt modelId="{538931BB-45E3-4123-ABC5-A94E5B6E3140}" type="pres">
      <dgm:prSet presAssocID="{E87EEBA4-65D0-4C46-A205-D8E8B627C7F1}" presName="vertSpace2b" presStyleCnt="0"/>
      <dgm:spPr/>
    </dgm:pt>
    <dgm:pt modelId="{BB74F2BF-C86B-45C1-B090-3D4D6CC8EBE8}" type="pres">
      <dgm:prSet presAssocID="{31AAFD06-CE09-4EDB-9D87-533159E57A73}" presName="horz2" presStyleCnt="0"/>
      <dgm:spPr/>
    </dgm:pt>
    <dgm:pt modelId="{83C2F5A6-7FE4-4F7B-A98C-812C6B7AD47E}" type="pres">
      <dgm:prSet presAssocID="{31AAFD06-CE09-4EDB-9D87-533159E57A73}" presName="horzSpace2" presStyleCnt="0"/>
      <dgm:spPr/>
    </dgm:pt>
    <dgm:pt modelId="{C6BA743F-89B9-49F0-9376-EF0F5FEE1D4C}" type="pres">
      <dgm:prSet presAssocID="{31AAFD06-CE09-4EDB-9D87-533159E57A73}" presName="tx2" presStyleLbl="revTx" presStyleIdx="5" presStyleCnt="9"/>
      <dgm:spPr/>
    </dgm:pt>
    <dgm:pt modelId="{C29D1B23-0228-4D52-AD09-76D43B01E842}" type="pres">
      <dgm:prSet presAssocID="{31AAFD06-CE09-4EDB-9D87-533159E57A73}" presName="vert2" presStyleCnt="0"/>
      <dgm:spPr/>
    </dgm:pt>
    <dgm:pt modelId="{665D5156-AC73-4302-985E-F5D4C9E4FE5D}" type="pres">
      <dgm:prSet presAssocID="{31AAFD06-CE09-4EDB-9D87-533159E57A73}" presName="thinLine2b" presStyleLbl="callout" presStyleIdx="4" presStyleCnt="7"/>
      <dgm:spPr/>
    </dgm:pt>
    <dgm:pt modelId="{E142B640-4CE7-4543-AC4D-6AC583C7F0C2}" type="pres">
      <dgm:prSet presAssocID="{31AAFD06-CE09-4EDB-9D87-533159E57A73}" presName="vertSpace2b" presStyleCnt="0"/>
      <dgm:spPr/>
    </dgm:pt>
    <dgm:pt modelId="{E35795B1-DCC8-4BCC-A845-5EC97449F260}" type="pres">
      <dgm:prSet presAssocID="{B04D493E-AB47-462F-9F2E-D980088A1ED3}" presName="thickLine" presStyleLbl="alignNode1" presStyleIdx="1" presStyleCnt="2"/>
      <dgm:spPr/>
    </dgm:pt>
    <dgm:pt modelId="{8FC4E222-3416-4E3C-A5E8-EE0F85F3241D}" type="pres">
      <dgm:prSet presAssocID="{B04D493E-AB47-462F-9F2E-D980088A1ED3}" presName="horz1" presStyleCnt="0"/>
      <dgm:spPr/>
    </dgm:pt>
    <dgm:pt modelId="{A6F4A5FE-7EFD-4DCC-8CFF-9E9558C10E1F}" type="pres">
      <dgm:prSet presAssocID="{B04D493E-AB47-462F-9F2E-D980088A1ED3}" presName="tx1" presStyleLbl="revTx" presStyleIdx="6" presStyleCnt="9"/>
      <dgm:spPr/>
    </dgm:pt>
    <dgm:pt modelId="{A617CE8B-310A-40E9-BF79-A3CA2E84AD4E}" type="pres">
      <dgm:prSet presAssocID="{B04D493E-AB47-462F-9F2E-D980088A1ED3}" presName="vert1" presStyleCnt="0"/>
      <dgm:spPr/>
    </dgm:pt>
    <dgm:pt modelId="{F1C09436-33FF-4F7D-B234-B58878640235}" type="pres">
      <dgm:prSet presAssocID="{F9112AC0-76E2-443C-AA23-44E2E7768D1F}" presName="vertSpace2a" presStyleCnt="0"/>
      <dgm:spPr/>
    </dgm:pt>
    <dgm:pt modelId="{94879B1D-D2C6-4E7C-9835-E31702B2979E}" type="pres">
      <dgm:prSet presAssocID="{F9112AC0-76E2-443C-AA23-44E2E7768D1F}" presName="horz2" presStyleCnt="0"/>
      <dgm:spPr/>
    </dgm:pt>
    <dgm:pt modelId="{82FAAEEF-015E-4680-91B9-99E2899DEF14}" type="pres">
      <dgm:prSet presAssocID="{F9112AC0-76E2-443C-AA23-44E2E7768D1F}" presName="horzSpace2" presStyleCnt="0"/>
      <dgm:spPr/>
    </dgm:pt>
    <dgm:pt modelId="{B6859798-E2BA-4BB8-9398-0CE96B997216}" type="pres">
      <dgm:prSet presAssocID="{F9112AC0-76E2-443C-AA23-44E2E7768D1F}" presName="tx2" presStyleLbl="revTx" presStyleIdx="7" presStyleCnt="9"/>
      <dgm:spPr/>
    </dgm:pt>
    <dgm:pt modelId="{DC4EEE8E-7893-4459-A874-03A50EDB4A3E}" type="pres">
      <dgm:prSet presAssocID="{F9112AC0-76E2-443C-AA23-44E2E7768D1F}" presName="vert2" presStyleCnt="0"/>
      <dgm:spPr/>
    </dgm:pt>
    <dgm:pt modelId="{37AB9CF2-0E01-46F9-9203-BE8FC5CC89F0}" type="pres">
      <dgm:prSet presAssocID="{F9112AC0-76E2-443C-AA23-44E2E7768D1F}" presName="thinLine2b" presStyleLbl="callout" presStyleIdx="5" presStyleCnt="7"/>
      <dgm:spPr/>
    </dgm:pt>
    <dgm:pt modelId="{E26FD4B9-0D9D-401C-A7B4-60F0B41FB593}" type="pres">
      <dgm:prSet presAssocID="{F9112AC0-76E2-443C-AA23-44E2E7768D1F}" presName="vertSpace2b" presStyleCnt="0"/>
      <dgm:spPr/>
    </dgm:pt>
    <dgm:pt modelId="{5FFF9CFB-4CD6-4068-AE2D-A3A3B98926A6}" type="pres">
      <dgm:prSet presAssocID="{8ED5A15B-EDBF-4954-B5BB-B62ABF35809A}" presName="horz2" presStyleCnt="0"/>
      <dgm:spPr/>
    </dgm:pt>
    <dgm:pt modelId="{CB40DB42-E192-43A9-8E05-FBCCF049C488}" type="pres">
      <dgm:prSet presAssocID="{8ED5A15B-EDBF-4954-B5BB-B62ABF35809A}" presName="horzSpace2" presStyleCnt="0"/>
      <dgm:spPr/>
    </dgm:pt>
    <dgm:pt modelId="{E9AFA266-8230-4984-9123-44EA7000012B}" type="pres">
      <dgm:prSet presAssocID="{8ED5A15B-EDBF-4954-B5BB-B62ABF35809A}" presName="tx2" presStyleLbl="revTx" presStyleIdx="8" presStyleCnt="9"/>
      <dgm:spPr/>
    </dgm:pt>
    <dgm:pt modelId="{3E39A29E-0E01-4D24-9E54-2402BFF5BD7A}" type="pres">
      <dgm:prSet presAssocID="{8ED5A15B-EDBF-4954-B5BB-B62ABF35809A}" presName="vert2" presStyleCnt="0"/>
      <dgm:spPr/>
    </dgm:pt>
    <dgm:pt modelId="{5898692F-C9FD-4D96-9655-5C730D0CE583}" type="pres">
      <dgm:prSet presAssocID="{8ED5A15B-EDBF-4954-B5BB-B62ABF35809A}" presName="thinLine2b" presStyleLbl="callout" presStyleIdx="6" presStyleCnt="7"/>
      <dgm:spPr/>
    </dgm:pt>
    <dgm:pt modelId="{0EB40444-D11C-4A04-BDC7-94FD7CB8ADA7}" type="pres">
      <dgm:prSet presAssocID="{8ED5A15B-EDBF-4954-B5BB-B62ABF35809A}" presName="vertSpace2b" presStyleCnt="0"/>
      <dgm:spPr/>
    </dgm:pt>
  </dgm:ptLst>
  <dgm:cxnLst>
    <dgm:cxn modelId="{4F88AC0C-6BBF-471B-9C89-E0EBAC539100}" srcId="{3A802F95-25E2-4C83-A606-C51CFB2BDC4B}" destId="{022924B9-74A9-4A7E-8222-97F5981BBCEE}" srcOrd="0" destOrd="0" parTransId="{B5556128-5C0D-4F02-B717-3EE191EFBC75}" sibTransId="{EBEBB60F-0B5A-4A30-B1F4-06F697AE9939}"/>
    <dgm:cxn modelId="{77178C0F-9FC1-46A2-9582-2A366769DC78}" srcId="{B04D493E-AB47-462F-9F2E-D980088A1ED3}" destId="{F9112AC0-76E2-443C-AA23-44E2E7768D1F}" srcOrd="0" destOrd="0" parTransId="{1E021F3E-EA61-426E-B154-10AE394EDB5D}" sibTransId="{DF5FC937-2328-4CB3-9CA2-CEF41ABA592A}"/>
    <dgm:cxn modelId="{83C3621B-664D-484D-8BCE-AD3F2BEC1D2A}" srcId="{CCBF1394-0305-4D4E-B2BB-7FC9D3932519}" destId="{3A802F95-25E2-4C83-A606-C51CFB2BDC4B}" srcOrd="0" destOrd="0" parTransId="{4E30E14A-C4CF-425E-872B-711850C98BBB}" sibTransId="{6ECBC7A2-774D-4F1C-A196-9DF7B9CA9A4C}"/>
    <dgm:cxn modelId="{8A472921-9FAD-40C3-92CD-118E6D62C7D7}" type="presOf" srcId="{B94C885C-C83F-4F74-ABCD-120B11C64FD6}" destId="{778B5AAD-E254-4352-9BA5-A1DB4CFA6C41}" srcOrd="0" destOrd="0" presId="urn:microsoft.com/office/officeart/2008/layout/LinedList"/>
    <dgm:cxn modelId="{A9D75E3D-90CA-4478-8B9D-C4BAFF0C5C05}" type="presOf" srcId="{CCBF1394-0305-4D4E-B2BB-7FC9D3932519}" destId="{7780D372-4BE9-4B69-8098-CCAB622A988A}" srcOrd="0" destOrd="0" presId="urn:microsoft.com/office/officeart/2008/layout/LinedList"/>
    <dgm:cxn modelId="{01A78E3E-BEE2-4035-9BFB-F290DD88C2AB}" srcId="{CCBF1394-0305-4D4E-B2BB-7FC9D3932519}" destId="{B04D493E-AB47-462F-9F2E-D980088A1ED3}" srcOrd="1" destOrd="0" parTransId="{C951FD31-FB8A-4A4A-8449-8E38DE5B6090}" sibTransId="{9D381E1A-3C4B-433D-9C6F-EF2B020E04EF}"/>
    <dgm:cxn modelId="{B748D28E-3B30-4EE6-8262-257251DA3375}" type="presOf" srcId="{3A802F95-25E2-4C83-A606-C51CFB2BDC4B}" destId="{A586BB3D-41BE-43F5-A4AB-A1C7D2AF7A6A}" srcOrd="0" destOrd="0" presId="urn:microsoft.com/office/officeart/2008/layout/LinedList"/>
    <dgm:cxn modelId="{EF22C193-BEE9-49D1-8C8C-00E1E86CC27D}" type="presOf" srcId="{B04D493E-AB47-462F-9F2E-D980088A1ED3}" destId="{A6F4A5FE-7EFD-4DCC-8CFF-9E9558C10E1F}" srcOrd="0" destOrd="0" presId="urn:microsoft.com/office/officeart/2008/layout/LinedList"/>
    <dgm:cxn modelId="{BF6B2098-E3C4-40C7-BFB4-6D8E7F15A1D1}" srcId="{B04D493E-AB47-462F-9F2E-D980088A1ED3}" destId="{8ED5A15B-EDBF-4954-B5BB-B62ABF35809A}" srcOrd="1" destOrd="0" parTransId="{D2EDB127-8F26-4D9B-AC9C-7D0779B8C274}" sibTransId="{6DF187F0-F1BB-4012-B3F5-507B0489E98B}"/>
    <dgm:cxn modelId="{FEC24BAA-C999-4FC1-B81F-F172D9460A51}" type="presOf" srcId="{E87EEBA4-65D0-4C46-A205-D8E8B627C7F1}" destId="{C952273E-1844-4C6E-B502-CE5C311101BA}" srcOrd="0" destOrd="0" presId="urn:microsoft.com/office/officeart/2008/layout/LinedList"/>
    <dgm:cxn modelId="{536273AA-3BA3-455D-8A4F-E8AD721C4E30}" srcId="{3A802F95-25E2-4C83-A606-C51CFB2BDC4B}" destId="{95A73A6A-3269-47E3-A988-DA1F6E749AFA}" srcOrd="1" destOrd="0" parTransId="{87B92DE0-709D-4AD3-8722-C7E5958101AD}" sibTransId="{EDCEF8CA-6072-4EC2-98AA-E50BEB644832}"/>
    <dgm:cxn modelId="{E714E3B4-F702-46BC-AEB4-FED3F7BD8657}" type="presOf" srcId="{F9112AC0-76E2-443C-AA23-44E2E7768D1F}" destId="{B6859798-E2BA-4BB8-9398-0CE96B997216}" srcOrd="0" destOrd="0" presId="urn:microsoft.com/office/officeart/2008/layout/LinedList"/>
    <dgm:cxn modelId="{2ED56ACA-9A6A-4B0B-8698-BA88948DDAC1}" type="presOf" srcId="{95A73A6A-3269-47E3-A988-DA1F6E749AFA}" destId="{7B6215FD-B74C-4442-97B5-26D1E012230D}" srcOrd="0" destOrd="0" presId="urn:microsoft.com/office/officeart/2008/layout/LinedList"/>
    <dgm:cxn modelId="{062A29CC-EB57-4E5F-AD7B-AA803AC50E4D}" srcId="{3A802F95-25E2-4C83-A606-C51CFB2BDC4B}" destId="{B94C885C-C83F-4F74-ABCD-120B11C64FD6}" srcOrd="2" destOrd="0" parTransId="{D65E6475-D15E-4C0A-A285-596FD752B0DC}" sibTransId="{816AC3F2-822A-4E77-A2AF-772ED4CE274F}"/>
    <dgm:cxn modelId="{F5A17DE0-A2B0-4965-851F-EFD40439A0C9}" type="presOf" srcId="{31AAFD06-CE09-4EDB-9D87-533159E57A73}" destId="{C6BA743F-89B9-49F0-9376-EF0F5FEE1D4C}" srcOrd="0" destOrd="0" presId="urn:microsoft.com/office/officeart/2008/layout/LinedList"/>
    <dgm:cxn modelId="{59E0DBF0-424C-4F57-97F5-A051C1AE6F9C}" type="presOf" srcId="{8ED5A15B-EDBF-4954-B5BB-B62ABF35809A}" destId="{E9AFA266-8230-4984-9123-44EA7000012B}" srcOrd="0" destOrd="0" presId="urn:microsoft.com/office/officeart/2008/layout/LinedList"/>
    <dgm:cxn modelId="{8452FEF3-A6D2-4067-9503-2AC90090657D}" srcId="{3A802F95-25E2-4C83-A606-C51CFB2BDC4B}" destId="{E87EEBA4-65D0-4C46-A205-D8E8B627C7F1}" srcOrd="3" destOrd="0" parTransId="{27F07FFF-5B2A-4343-B519-87828782BE44}" sibTransId="{AB45B083-8FA7-4C31-9D2B-3F3A4DD71387}"/>
    <dgm:cxn modelId="{1C24C9F8-AED2-454D-A0A8-4F4B7DAF224F}" srcId="{3A802F95-25E2-4C83-A606-C51CFB2BDC4B}" destId="{31AAFD06-CE09-4EDB-9D87-533159E57A73}" srcOrd="4" destOrd="0" parTransId="{6AE8B1CD-5A1E-4E43-A16B-E1FF46C1DB26}" sibTransId="{F17E8D2C-1672-4860-8F9D-83BAF17EA9A3}"/>
    <dgm:cxn modelId="{6D8107FB-64B9-4625-8082-7E732CF7CF09}" type="presOf" srcId="{022924B9-74A9-4A7E-8222-97F5981BBCEE}" destId="{726795F6-E519-49DB-9060-E53F1EEEFB24}" srcOrd="0" destOrd="0" presId="urn:microsoft.com/office/officeart/2008/layout/LinedList"/>
    <dgm:cxn modelId="{38A951FA-12DF-4176-96F1-3CEBC55C9C5B}" type="presParOf" srcId="{7780D372-4BE9-4B69-8098-CCAB622A988A}" destId="{940F168A-0EDB-4C4C-8120-9FB4835DBC20}" srcOrd="0" destOrd="0" presId="urn:microsoft.com/office/officeart/2008/layout/LinedList"/>
    <dgm:cxn modelId="{A2B2DDFD-6348-43DE-A50F-9CA940178BCC}" type="presParOf" srcId="{7780D372-4BE9-4B69-8098-CCAB622A988A}" destId="{541F0850-CC31-4FB2-B5C7-3A41CEE1AD07}" srcOrd="1" destOrd="0" presId="urn:microsoft.com/office/officeart/2008/layout/LinedList"/>
    <dgm:cxn modelId="{66409787-39E4-4F61-9928-D0C0CCC33403}" type="presParOf" srcId="{541F0850-CC31-4FB2-B5C7-3A41CEE1AD07}" destId="{A586BB3D-41BE-43F5-A4AB-A1C7D2AF7A6A}" srcOrd="0" destOrd="0" presId="urn:microsoft.com/office/officeart/2008/layout/LinedList"/>
    <dgm:cxn modelId="{00EFFCF7-6461-40A8-8CEB-88A6A87F2FEA}" type="presParOf" srcId="{541F0850-CC31-4FB2-B5C7-3A41CEE1AD07}" destId="{C9ED74E2-FCBC-4886-B35B-D9CB2BE55D96}" srcOrd="1" destOrd="0" presId="urn:microsoft.com/office/officeart/2008/layout/LinedList"/>
    <dgm:cxn modelId="{C3ACBC03-EA6F-4D2B-B104-63EA68FDA27D}" type="presParOf" srcId="{C9ED74E2-FCBC-4886-B35B-D9CB2BE55D96}" destId="{908FA191-27F9-4C5B-9CDA-DAE947B401E5}" srcOrd="0" destOrd="0" presId="urn:microsoft.com/office/officeart/2008/layout/LinedList"/>
    <dgm:cxn modelId="{D7DE0193-67C8-45D6-B3D2-49CEE1177E95}" type="presParOf" srcId="{C9ED74E2-FCBC-4886-B35B-D9CB2BE55D96}" destId="{4B122DE0-73E5-4E79-9353-67452C1E9D78}" srcOrd="1" destOrd="0" presId="urn:microsoft.com/office/officeart/2008/layout/LinedList"/>
    <dgm:cxn modelId="{00C82292-C368-4BF0-9C89-F5BB7F810307}" type="presParOf" srcId="{4B122DE0-73E5-4E79-9353-67452C1E9D78}" destId="{C411C291-E654-4CE5-8E48-5E9428646DF2}" srcOrd="0" destOrd="0" presId="urn:microsoft.com/office/officeart/2008/layout/LinedList"/>
    <dgm:cxn modelId="{1F680D64-BF14-44EC-8BFE-3AEB98A65EF4}" type="presParOf" srcId="{4B122DE0-73E5-4E79-9353-67452C1E9D78}" destId="{726795F6-E519-49DB-9060-E53F1EEEFB24}" srcOrd="1" destOrd="0" presId="urn:microsoft.com/office/officeart/2008/layout/LinedList"/>
    <dgm:cxn modelId="{C120CDD0-1635-4EA8-A0C7-1837AC762ABC}" type="presParOf" srcId="{4B122DE0-73E5-4E79-9353-67452C1E9D78}" destId="{DD210726-0A41-409C-91A6-BBA5B10C07AB}" srcOrd="2" destOrd="0" presId="urn:microsoft.com/office/officeart/2008/layout/LinedList"/>
    <dgm:cxn modelId="{3D99BC43-6F81-47D2-8454-B122BB640FA8}" type="presParOf" srcId="{C9ED74E2-FCBC-4886-B35B-D9CB2BE55D96}" destId="{324C608C-094D-46F4-85B3-A119AC4F21AF}" srcOrd="2" destOrd="0" presId="urn:microsoft.com/office/officeart/2008/layout/LinedList"/>
    <dgm:cxn modelId="{4D126345-27DF-47D7-9941-6C5ABE6F8AFE}" type="presParOf" srcId="{C9ED74E2-FCBC-4886-B35B-D9CB2BE55D96}" destId="{2AA3288B-8A33-4629-9E06-1D352E7B2812}" srcOrd="3" destOrd="0" presId="urn:microsoft.com/office/officeart/2008/layout/LinedList"/>
    <dgm:cxn modelId="{16522882-3970-4275-8F9C-5005B5CDA0BE}" type="presParOf" srcId="{C9ED74E2-FCBC-4886-B35B-D9CB2BE55D96}" destId="{4896B0C2-8144-4540-9C91-6B8BD6E72104}" srcOrd="4" destOrd="0" presId="urn:microsoft.com/office/officeart/2008/layout/LinedList"/>
    <dgm:cxn modelId="{CEEBC49A-CA5C-4F48-9205-3F1DAA48F273}" type="presParOf" srcId="{4896B0C2-8144-4540-9C91-6B8BD6E72104}" destId="{3E2029EE-B0CD-4233-92FE-84699F2C1C87}" srcOrd="0" destOrd="0" presId="urn:microsoft.com/office/officeart/2008/layout/LinedList"/>
    <dgm:cxn modelId="{E02C7FD3-8653-411D-A4A1-A264122CAADD}" type="presParOf" srcId="{4896B0C2-8144-4540-9C91-6B8BD6E72104}" destId="{7B6215FD-B74C-4442-97B5-26D1E012230D}" srcOrd="1" destOrd="0" presId="urn:microsoft.com/office/officeart/2008/layout/LinedList"/>
    <dgm:cxn modelId="{78C781C6-D01C-479D-8A52-925A4FA24C91}" type="presParOf" srcId="{4896B0C2-8144-4540-9C91-6B8BD6E72104}" destId="{B02A9BB9-F207-4D14-BA93-FF33E0EA7BF8}" srcOrd="2" destOrd="0" presId="urn:microsoft.com/office/officeart/2008/layout/LinedList"/>
    <dgm:cxn modelId="{FC0DD2BF-BF0E-42D1-AC9D-52C2935C758F}" type="presParOf" srcId="{C9ED74E2-FCBC-4886-B35B-D9CB2BE55D96}" destId="{D6BABE46-52BC-407C-B322-C4F0AF6313C9}" srcOrd="5" destOrd="0" presId="urn:microsoft.com/office/officeart/2008/layout/LinedList"/>
    <dgm:cxn modelId="{630C7982-7ECD-4049-B352-09A7F7F4C6C2}" type="presParOf" srcId="{C9ED74E2-FCBC-4886-B35B-D9CB2BE55D96}" destId="{EB3FE8A7-7005-4878-BE17-4868708F6E09}" srcOrd="6" destOrd="0" presId="urn:microsoft.com/office/officeart/2008/layout/LinedList"/>
    <dgm:cxn modelId="{D897C493-5366-4360-A04B-9EF7A8244CA9}" type="presParOf" srcId="{C9ED74E2-FCBC-4886-B35B-D9CB2BE55D96}" destId="{BD6BE77B-BE2B-4409-9EF3-78BB9CD80DE0}" srcOrd="7" destOrd="0" presId="urn:microsoft.com/office/officeart/2008/layout/LinedList"/>
    <dgm:cxn modelId="{DCB8C31B-59C0-451B-8663-08F71705A869}" type="presParOf" srcId="{BD6BE77B-BE2B-4409-9EF3-78BB9CD80DE0}" destId="{33534799-ECD7-4026-BDD1-E808352CE4A0}" srcOrd="0" destOrd="0" presId="urn:microsoft.com/office/officeart/2008/layout/LinedList"/>
    <dgm:cxn modelId="{3487D338-D105-498F-93EE-B9E978A71486}" type="presParOf" srcId="{BD6BE77B-BE2B-4409-9EF3-78BB9CD80DE0}" destId="{778B5AAD-E254-4352-9BA5-A1DB4CFA6C41}" srcOrd="1" destOrd="0" presId="urn:microsoft.com/office/officeart/2008/layout/LinedList"/>
    <dgm:cxn modelId="{634E4ED7-A3C2-4C86-B9FA-C36629576E95}" type="presParOf" srcId="{BD6BE77B-BE2B-4409-9EF3-78BB9CD80DE0}" destId="{21C55398-39A4-433E-9C52-6698A5ACACB5}" srcOrd="2" destOrd="0" presId="urn:microsoft.com/office/officeart/2008/layout/LinedList"/>
    <dgm:cxn modelId="{BCF033B1-04D2-419A-9AEF-DFC95D6F27DE}" type="presParOf" srcId="{C9ED74E2-FCBC-4886-B35B-D9CB2BE55D96}" destId="{72E8C23D-E7E0-4DB8-8351-B6567BBFF94E}" srcOrd="8" destOrd="0" presId="urn:microsoft.com/office/officeart/2008/layout/LinedList"/>
    <dgm:cxn modelId="{F5875C80-3AA9-4614-B8F1-72EB9CAE5BA2}" type="presParOf" srcId="{C9ED74E2-FCBC-4886-B35B-D9CB2BE55D96}" destId="{14C6F59D-2129-48FC-94E9-F5908CF0F2B7}" srcOrd="9" destOrd="0" presId="urn:microsoft.com/office/officeart/2008/layout/LinedList"/>
    <dgm:cxn modelId="{D3B8B1C9-38F9-4D67-AE65-7B1E8C7002B7}" type="presParOf" srcId="{C9ED74E2-FCBC-4886-B35B-D9CB2BE55D96}" destId="{A91960F8-97BF-4ACF-931C-63B1A5E920DD}" srcOrd="10" destOrd="0" presId="urn:microsoft.com/office/officeart/2008/layout/LinedList"/>
    <dgm:cxn modelId="{40433CD1-2B3B-4A7E-BC61-4340FE52C5FA}" type="presParOf" srcId="{A91960F8-97BF-4ACF-931C-63B1A5E920DD}" destId="{F8B86F05-7443-4CBF-B0FA-0F828846F856}" srcOrd="0" destOrd="0" presId="urn:microsoft.com/office/officeart/2008/layout/LinedList"/>
    <dgm:cxn modelId="{5D67FF0E-9339-4F24-BACC-818DF4A504FB}" type="presParOf" srcId="{A91960F8-97BF-4ACF-931C-63B1A5E920DD}" destId="{C952273E-1844-4C6E-B502-CE5C311101BA}" srcOrd="1" destOrd="0" presId="urn:microsoft.com/office/officeart/2008/layout/LinedList"/>
    <dgm:cxn modelId="{C2DF61F6-DDD9-4B2A-8FE6-4C4ED544CA92}" type="presParOf" srcId="{A91960F8-97BF-4ACF-931C-63B1A5E920DD}" destId="{18A2B9E8-F8AF-473C-841F-E3EF393B66A8}" srcOrd="2" destOrd="0" presId="urn:microsoft.com/office/officeart/2008/layout/LinedList"/>
    <dgm:cxn modelId="{E2C5A06F-337D-41D1-B066-6F5A984BDDC2}" type="presParOf" srcId="{C9ED74E2-FCBC-4886-B35B-D9CB2BE55D96}" destId="{BB60E5A9-6BD7-4408-AFB7-63FE6B876683}" srcOrd="11" destOrd="0" presId="urn:microsoft.com/office/officeart/2008/layout/LinedList"/>
    <dgm:cxn modelId="{946C2809-B808-477C-BC93-069218CF61CB}" type="presParOf" srcId="{C9ED74E2-FCBC-4886-B35B-D9CB2BE55D96}" destId="{538931BB-45E3-4123-ABC5-A94E5B6E3140}" srcOrd="12" destOrd="0" presId="urn:microsoft.com/office/officeart/2008/layout/LinedList"/>
    <dgm:cxn modelId="{28B73208-E6F1-4E67-B8B1-4048ACBE003E}" type="presParOf" srcId="{C9ED74E2-FCBC-4886-B35B-D9CB2BE55D96}" destId="{BB74F2BF-C86B-45C1-B090-3D4D6CC8EBE8}" srcOrd="13" destOrd="0" presId="urn:microsoft.com/office/officeart/2008/layout/LinedList"/>
    <dgm:cxn modelId="{BEB7FFD2-5C20-4B88-AE1F-1A1BBE9FF521}" type="presParOf" srcId="{BB74F2BF-C86B-45C1-B090-3D4D6CC8EBE8}" destId="{83C2F5A6-7FE4-4F7B-A98C-812C6B7AD47E}" srcOrd="0" destOrd="0" presId="urn:microsoft.com/office/officeart/2008/layout/LinedList"/>
    <dgm:cxn modelId="{C7714C5F-D23F-4535-A4E1-12A5374E4FA7}" type="presParOf" srcId="{BB74F2BF-C86B-45C1-B090-3D4D6CC8EBE8}" destId="{C6BA743F-89B9-49F0-9376-EF0F5FEE1D4C}" srcOrd="1" destOrd="0" presId="urn:microsoft.com/office/officeart/2008/layout/LinedList"/>
    <dgm:cxn modelId="{A804902A-E98B-4D95-AF31-0A78D658FC0E}" type="presParOf" srcId="{BB74F2BF-C86B-45C1-B090-3D4D6CC8EBE8}" destId="{C29D1B23-0228-4D52-AD09-76D43B01E842}" srcOrd="2" destOrd="0" presId="urn:microsoft.com/office/officeart/2008/layout/LinedList"/>
    <dgm:cxn modelId="{7E5D289F-BD45-41EF-BA14-101E0F99A1D9}" type="presParOf" srcId="{C9ED74E2-FCBC-4886-B35B-D9CB2BE55D96}" destId="{665D5156-AC73-4302-985E-F5D4C9E4FE5D}" srcOrd="14" destOrd="0" presId="urn:microsoft.com/office/officeart/2008/layout/LinedList"/>
    <dgm:cxn modelId="{24EF20E5-680E-4BF1-9DF9-EBA55AB40CAE}" type="presParOf" srcId="{C9ED74E2-FCBC-4886-B35B-D9CB2BE55D96}" destId="{E142B640-4CE7-4543-AC4D-6AC583C7F0C2}" srcOrd="15" destOrd="0" presId="urn:microsoft.com/office/officeart/2008/layout/LinedList"/>
    <dgm:cxn modelId="{C2486949-DD0A-4FFC-BFEF-120182A53846}" type="presParOf" srcId="{7780D372-4BE9-4B69-8098-CCAB622A988A}" destId="{E35795B1-DCC8-4BCC-A845-5EC97449F260}" srcOrd="2" destOrd="0" presId="urn:microsoft.com/office/officeart/2008/layout/LinedList"/>
    <dgm:cxn modelId="{B7F1A893-1CB0-4574-8210-B545164147DE}" type="presParOf" srcId="{7780D372-4BE9-4B69-8098-CCAB622A988A}" destId="{8FC4E222-3416-4E3C-A5E8-EE0F85F3241D}" srcOrd="3" destOrd="0" presId="urn:microsoft.com/office/officeart/2008/layout/LinedList"/>
    <dgm:cxn modelId="{9145AC50-5B7B-44BC-A587-BEF907F64D5F}" type="presParOf" srcId="{8FC4E222-3416-4E3C-A5E8-EE0F85F3241D}" destId="{A6F4A5FE-7EFD-4DCC-8CFF-9E9558C10E1F}" srcOrd="0" destOrd="0" presId="urn:microsoft.com/office/officeart/2008/layout/LinedList"/>
    <dgm:cxn modelId="{7998BACC-24F8-4DDE-B6AF-75A375C04325}" type="presParOf" srcId="{8FC4E222-3416-4E3C-A5E8-EE0F85F3241D}" destId="{A617CE8B-310A-40E9-BF79-A3CA2E84AD4E}" srcOrd="1" destOrd="0" presId="urn:microsoft.com/office/officeart/2008/layout/LinedList"/>
    <dgm:cxn modelId="{C40D3B9C-BA5A-410B-8576-7EC8176C8D45}" type="presParOf" srcId="{A617CE8B-310A-40E9-BF79-A3CA2E84AD4E}" destId="{F1C09436-33FF-4F7D-B234-B58878640235}" srcOrd="0" destOrd="0" presId="urn:microsoft.com/office/officeart/2008/layout/LinedList"/>
    <dgm:cxn modelId="{A978E409-D0AD-47DA-80AF-C0442266F41D}" type="presParOf" srcId="{A617CE8B-310A-40E9-BF79-A3CA2E84AD4E}" destId="{94879B1D-D2C6-4E7C-9835-E31702B2979E}" srcOrd="1" destOrd="0" presId="urn:microsoft.com/office/officeart/2008/layout/LinedList"/>
    <dgm:cxn modelId="{D7B0B91A-4744-426B-A817-52BC2161E990}" type="presParOf" srcId="{94879B1D-D2C6-4E7C-9835-E31702B2979E}" destId="{82FAAEEF-015E-4680-91B9-99E2899DEF14}" srcOrd="0" destOrd="0" presId="urn:microsoft.com/office/officeart/2008/layout/LinedList"/>
    <dgm:cxn modelId="{DC0414CF-FFA3-432F-A58D-98CB42AC3A6C}" type="presParOf" srcId="{94879B1D-D2C6-4E7C-9835-E31702B2979E}" destId="{B6859798-E2BA-4BB8-9398-0CE96B997216}" srcOrd="1" destOrd="0" presId="urn:microsoft.com/office/officeart/2008/layout/LinedList"/>
    <dgm:cxn modelId="{A6FA6E68-5FDE-4D6D-A674-AE49656BFA07}" type="presParOf" srcId="{94879B1D-D2C6-4E7C-9835-E31702B2979E}" destId="{DC4EEE8E-7893-4459-A874-03A50EDB4A3E}" srcOrd="2" destOrd="0" presId="urn:microsoft.com/office/officeart/2008/layout/LinedList"/>
    <dgm:cxn modelId="{B5123323-500E-4F7B-AF87-489AAEFF252C}" type="presParOf" srcId="{A617CE8B-310A-40E9-BF79-A3CA2E84AD4E}" destId="{37AB9CF2-0E01-46F9-9203-BE8FC5CC89F0}" srcOrd="2" destOrd="0" presId="urn:microsoft.com/office/officeart/2008/layout/LinedList"/>
    <dgm:cxn modelId="{ABCBF1E1-8545-4682-9F73-E1C9B4EB16C1}" type="presParOf" srcId="{A617CE8B-310A-40E9-BF79-A3CA2E84AD4E}" destId="{E26FD4B9-0D9D-401C-A7B4-60F0B41FB593}" srcOrd="3" destOrd="0" presId="urn:microsoft.com/office/officeart/2008/layout/LinedList"/>
    <dgm:cxn modelId="{BCD8C1D7-D8A9-4E95-AE5E-39127DA15B57}" type="presParOf" srcId="{A617CE8B-310A-40E9-BF79-A3CA2E84AD4E}" destId="{5FFF9CFB-4CD6-4068-AE2D-A3A3B98926A6}" srcOrd="4" destOrd="0" presId="urn:microsoft.com/office/officeart/2008/layout/LinedList"/>
    <dgm:cxn modelId="{C42134C6-1CCE-4BE0-B479-88424BE64C71}" type="presParOf" srcId="{5FFF9CFB-4CD6-4068-AE2D-A3A3B98926A6}" destId="{CB40DB42-E192-43A9-8E05-FBCCF049C488}" srcOrd="0" destOrd="0" presId="urn:microsoft.com/office/officeart/2008/layout/LinedList"/>
    <dgm:cxn modelId="{25905D21-4271-468E-9816-DBA69EB50C65}" type="presParOf" srcId="{5FFF9CFB-4CD6-4068-AE2D-A3A3B98926A6}" destId="{E9AFA266-8230-4984-9123-44EA7000012B}" srcOrd="1" destOrd="0" presId="urn:microsoft.com/office/officeart/2008/layout/LinedList"/>
    <dgm:cxn modelId="{CCF124FE-808F-4970-9ABE-DB0DE21BE13B}" type="presParOf" srcId="{5FFF9CFB-4CD6-4068-AE2D-A3A3B98926A6}" destId="{3E39A29E-0E01-4D24-9E54-2402BFF5BD7A}" srcOrd="2" destOrd="0" presId="urn:microsoft.com/office/officeart/2008/layout/LinedList"/>
    <dgm:cxn modelId="{DC3B449F-F334-4FAE-9163-C9693D9CC904}" type="presParOf" srcId="{A617CE8B-310A-40E9-BF79-A3CA2E84AD4E}" destId="{5898692F-C9FD-4D96-9655-5C730D0CE583}" srcOrd="5" destOrd="0" presId="urn:microsoft.com/office/officeart/2008/layout/LinedList"/>
    <dgm:cxn modelId="{C18FB817-8B7A-4A53-913C-BD1BB10DA00A}" type="presParOf" srcId="{A617CE8B-310A-40E9-BF79-A3CA2E84AD4E}" destId="{0EB40444-D11C-4A04-BDC7-94FD7CB8ADA7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689C5-76E2-41C4-A92B-8F2701FEDDEB}">
      <dsp:nvSpPr>
        <dsp:cNvPr id="0" name=""/>
        <dsp:cNvSpPr/>
      </dsp:nvSpPr>
      <dsp:spPr>
        <a:xfrm>
          <a:off x="2898" y="0"/>
          <a:ext cx="9537977" cy="362077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6B118-B05D-4B29-AD46-77C0F697FBD2}">
      <dsp:nvSpPr>
        <dsp:cNvPr id="0" name=""/>
        <dsp:cNvSpPr/>
      </dsp:nvSpPr>
      <dsp:spPr>
        <a:xfrm>
          <a:off x="2177110" y="905192"/>
          <a:ext cx="8792790" cy="36207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This institution will use AUC rather than AUC/MIC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More than 90% of vancomycin MICs for </a:t>
          </a:r>
          <a:r>
            <a:rPr lang="en-US" sz="2000" i="1" kern="1200" dirty="0"/>
            <a:t>S. aureus</a:t>
          </a:r>
          <a:r>
            <a:rPr lang="en-US" sz="2000" kern="1200" dirty="0"/>
            <a:t> at our institution equal 1 mcg/mL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AUC/MIC = AUC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MIC is typically not available until 72-96 hours after starting therapy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MICs &gt; 1 mcg/mL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Could be due to expected variability in the antimicrobial susceptibility testing methods</a:t>
          </a:r>
        </a:p>
      </dsp:txBody>
      <dsp:txXfrm>
        <a:off x="2283159" y="1011241"/>
        <a:ext cx="8580692" cy="3408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5A528-CBA8-44F5-B449-542CE747DD5D}">
      <dsp:nvSpPr>
        <dsp:cNvPr id="0" name=""/>
        <dsp:cNvSpPr/>
      </dsp:nvSpPr>
      <dsp:spPr>
        <a:xfrm>
          <a:off x="822959" y="0"/>
          <a:ext cx="932688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E4A32-E2AD-4531-90DD-35E2C5718C0E}">
      <dsp:nvSpPr>
        <dsp:cNvPr id="0" name=""/>
        <dsp:cNvSpPr/>
      </dsp:nvSpPr>
      <dsp:spPr>
        <a:xfrm>
          <a:off x="11787" y="1357788"/>
          <a:ext cx="353187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Loading dose?</a:t>
          </a:r>
        </a:p>
      </dsp:txBody>
      <dsp:txXfrm>
        <a:off x="100163" y="1446164"/>
        <a:ext cx="3355118" cy="1633633"/>
      </dsp:txXfrm>
    </dsp:sp>
    <dsp:sp modelId="{C0B3E46E-2E01-4824-9B5E-1045E84532A6}">
      <dsp:nvSpPr>
        <dsp:cNvPr id="0" name=""/>
        <dsp:cNvSpPr/>
      </dsp:nvSpPr>
      <dsp:spPr>
        <a:xfrm>
          <a:off x="3720465" y="1357788"/>
          <a:ext cx="353187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Maintenance dosing?</a:t>
          </a:r>
        </a:p>
      </dsp:txBody>
      <dsp:txXfrm>
        <a:off x="3808841" y="1446164"/>
        <a:ext cx="3355118" cy="1633633"/>
      </dsp:txXfrm>
    </dsp:sp>
    <dsp:sp modelId="{981F1B94-3C4A-4845-A698-58D517DCE48D}">
      <dsp:nvSpPr>
        <dsp:cNvPr id="0" name=""/>
        <dsp:cNvSpPr/>
      </dsp:nvSpPr>
      <dsp:spPr>
        <a:xfrm>
          <a:off x="7429142" y="1357788"/>
          <a:ext cx="353187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Early AUC evaluation vs AUC evaluation at steady-state? </a:t>
          </a:r>
        </a:p>
      </dsp:txBody>
      <dsp:txXfrm>
        <a:off x="7517518" y="1446164"/>
        <a:ext cx="3355118" cy="1633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556CA-B772-4DDE-8C0D-96AF0557F728}">
      <dsp:nvSpPr>
        <dsp:cNvPr id="0" name=""/>
        <dsp:cNvSpPr/>
      </dsp:nvSpPr>
      <dsp:spPr>
        <a:xfrm>
          <a:off x="3570" y="170956"/>
          <a:ext cx="2078124" cy="8312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Dose</a:t>
          </a:r>
        </a:p>
      </dsp:txBody>
      <dsp:txXfrm>
        <a:off x="419195" y="170956"/>
        <a:ext cx="1246875" cy="831249"/>
      </dsp:txXfrm>
    </dsp:sp>
    <dsp:sp modelId="{E6057526-A9D1-4BA9-AE60-F2FCA16368C9}">
      <dsp:nvSpPr>
        <dsp:cNvPr id="0" name=""/>
        <dsp:cNvSpPr/>
      </dsp:nvSpPr>
      <dsp:spPr>
        <a:xfrm>
          <a:off x="1873881" y="170956"/>
          <a:ext cx="2078124" cy="831249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C1 (2H Post-Dose AUC)</a:t>
          </a:r>
        </a:p>
      </dsp:txBody>
      <dsp:txXfrm>
        <a:off x="2289506" y="170956"/>
        <a:ext cx="1246875" cy="831249"/>
      </dsp:txXfrm>
    </dsp:sp>
    <dsp:sp modelId="{F0F867D9-9C4F-422C-B9E4-5163CBA765C4}">
      <dsp:nvSpPr>
        <dsp:cNvPr id="0" name=""/>
        <dsp:cNvSpPr/>
      </dsp:nvSpPr>
      <dsp:spPr>
        <a:xfrm>
          <a:off x="3744193" y="138337"/>
          <a:ext cx="2078124" cy="831249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C2 (Trough)</a:t>
          </a:r>
        </a:p>
      </dsp:txBody>
      <dsp:txXfrm>
        <a:off x="4159818" y="138337"/>
        <a:ext cx="1246875" cy="831249"/>
      </dsp:txXfrm>
    </dsp:sp>
    <dsp:sp modelId="{21CE4B2B-49DA-487B-96CA-0B72D61442E3}">
      <dsp:nvSpPr>
        <dsp:cNvPr id="0" name=""/>
        <dsp:cNvSpPr/>
      </dsp:nvSpPr>
      <dsp:spPr>
        <a:xfrm>
          <a:off x="5614505" y="170956"/>
          <a:ext cx="2078124" cy="831249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Pharmacist Evaluation</a:t>
          </a:r>
        </a:p>
      </dsp:txBody>
      <dsp:txXfrm>
        <a:off x="6030130" y="170956"/>
        <a:ext cx="1246875" cy="831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556CA-B772-4DDE-8C0D-96AF0557F728}">
      <dsp:nvSpPr>
        <dsp:cNvPr id="0" name=""/>
        <dsp:cNvSpPr/>
      </dsp:nvSpPr>
      <dsp:spPr>
        <a:xfrm>
          <a:off x="3570" y="170956"/>
          <a:ext cx="2078124" cy="831249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C2 (Trough)</a:t>
          </a:r>
        </a:p>
      </dsp:txBody>
      <dsp:txXfrm>
        <a:off x="419195" y="170956"/>
        <a:ext cx="1246875" cy="831249"/>
      </dsp:txXfrm>
    </dsp:sp>
    <dsp:sp modelId="{E6057526-A9D1-4BA9-AE60-F2FCA16368C9}">
      <dsp:nvSpPr>
        <dsp:cNvPr id="0" name=""/>
        <dsp:cNvSpPr/>
      </dsp:nvSpPr>
      <dsp:spPr>
        <a:xfrm>
          <a:off x="1873881" y="170956"/>
          <a:ext cx="2078124" cy="8312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Dose</a:t>
          </a:r>
        </a:p>
      </dsp:txBody>
      <dsp:txXfrm>
        <a:off x="2289506" y="170956"/>
        <a:ext cx="1246875" cy="831249"/>
      </dsp:txXfrm>
    </dsp:sp>
    <dsp:sp modelId="{F0F867D9-9C4F-422C-B9E4-5163CBA765C4}">
      <dsp:nvSpPr>
        <dsp:cNvPr id="0" name=""/>
        <dsp:cNvSpPr/>
      </dsp:nvSpPr>
      <dsp:spPr>
        <a:xfrm>
          <a:off x="3744193" y="170956"/>
          <a:ext cx="2078124" cy="831249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C1 (2H Post-Dose AUC)</a:t>
          </a:r>
        </a:p>
      </dsp:txBody>
      <dsp:txXfrm>
        <a:off x="4159818" y="170956"/>
        <a:ext cx="1246875" cy="831249"/>
      </dsp:txXfrm>
    </dsp:sp>
    <dsp:sp modelId="{7B3BB4C2-4EA2-4ED5-8CA0-67FBB619C2B7}">
      <dsp:nvSpPr>
        <dsp:cNvPr id="0" name=""/>
        <dsp:cNvSpPr/>
      </dsp:nvSpPr>
      <dsp:spPr>
        <a:xfrm>
          <a:off x="5614505" y="170956"/>
          <a:ext cx="2078124" cy="831249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Pharmacist Evaluation</a:t>
          </a:r>
        </a:p>
      </dsp:txBody>
      <dsp:txXfrm>
        <a:off x="6030130" y="170956"/>
        <a:ext cx="1246875" cy="8312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A8BD9-5967-4323-9203-F72C66521A6A}">
      <dsp:nvSpPr>
        <dsp:cNvPr id="0" name=""/>
        <dsp:cNvSpPr/>
      </dsp:nvSpPr>
      <dsp:spPr>
        <a:xfrm>
          <a:off x="0" y="15861"/>
          <a:ext cx="10972800" cy="791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Meta-analysis of &gt; 8000 patients with </a:t>
          </a:r>
          <a:r>
            <a:rPr lang="en-US" sz="2000" i="1" kern="1200" dirty="0"/>
            <a:t>S. aureus </a:t>
          </a:r>
          <a:r>
            <a:rPr lang="en-US" sz="2000" i="0" kern="1200" dirty="0"/>
            <a:t>bacteremia </a:t>
          </a:r>
          <a:r>
            <a:rPr lang="en-US" sz="2000" kern="1200" dirty="0"/>
            <a:t>suggested no difference in risk of mortality when comparing high MIC (≥ 1.5 mcg/mL) vs low MIC (&lt; 1.5 mcg/mL)</a:t>
          </a:r>
        </a:p>
      </dsp:txBody>
      <dsp:txXfrm>
        <a:off x="38638" y="54499"/>
        <a:ext cx="10895524" cy="714228"/>
      </dsp:txXfrm>
    </dsp:sp>
    <dsp:sp modelId="{9926893E-B99F-4A94-B3D2-A1466EEB9055}">
      <dsp:nvSpPr>
        <dsp:cNvPr id="0" name=""/>
        <dsp:cNvSpPr/>
      </dsp:nvSpPr>
      <dsp:spPr>
        <a:xfrm>
          <a:off x="0" y="807366"/>
          <a:ext cx="10972800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>
        <a:off x="0" y="807366"/>
        <a:ext cx="10972800" cy="678960"/>
      </dsp:txXfrm>
    </dsp:sp>
    <dsp:sp modelId="{8204D21B-B3A2-4484-BD8D-D229932233F5}">
      <dsp:nvSpPr>
        <dsp:cNvPr id="0" name=""/>
        <dsp:cNvSpPr/>
      </dsp:nvSpPr>
      <dsp:spPr>
        <a:xfrm>
          <a:off x="0" y="1486326"/>
          <a:ext cx="10972800" cy="791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clinical judgment </a:t>
          </a:r>
          <a:r>
            <a:rPr lang="en-US" sz="2000" kern="1200" dirty="0">
              <a:sym typeface="Wingdings" panose="05000000000000000000" pitchFamily="2" charset="2"/>
            </a:rPr>
            <a:t> How is the patient doing clinically?</a:t>
          </a:r>
          <a:endParaRPr lang="en-US" sz="2000" kern="1200" dirty="0"/>
        </a:p>
      </dsp:txBody>
      <dsp:txXfrm>
        <a:off x="38638" y="1524964"/>
        <a:ext cx="10895524" cy="714228"/>
      </dsp:txXfrm>
    </dsp:sp>
    <dsp:sp modelId="{3D510097-B67C-43AF-9F07-781CB06EA7A4}">
      <dsp:nvSpPr>
        <dsp:cNvPr id="0" name=""/>
        <dsp:cNvSpPr/>
      </dsp:nvSpPr>
      <dsp:spPr>
        <a:xfrm>
          <a:off x="0" y="2277831"/>
          <a:ext cx="10972800" cy="1867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ym typeface="Wingdings" panose="05000000000000000000" pitchFamily="2" charset="2"/>
            </a:rPr>
            <a:t>Consider continuing vancomycin if clinically stable, including but not limited to the following: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Source control is achieved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Blood culture results are negative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Vital signs are stable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Always ask yourself: Is the vancomycin dosing strategy optimized? Or can it be optimized further?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>
        <a:off x="0" y="2277831"/>
        <a:ext cx="10972800" cy="18671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89D4F-A845-405D-9D6B-E56E2602DDC6}">
      <dsp:nvSpPr>
        <dsp:cNvPr id="0" name=""/>
        <dsp:cNvSpPr/>
      </dsp:nvSpPr>
      <dsp:spPr>
        <a:xfrm>
          <a:off x="0" y="695248"/>
          <a:ext cx="10972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AUC Monitoring</a:t>
          </a:r>
        </a:p>
      </dsp:txBody>
      <dsp:txXfrm>
        <a:off x="59399" y="754647"/>
        <a:ext cx="10854002" cy="1098002"/>
      </dsp:txXfrm>
    </dsp:sp>
    <dsp:sp modelId="{8D2F4170-6EAE-46CD-B8D8-44001CBE3AE0}">
      <dsp:nvSpPr>
        <dsp:cNvPr id="0" name=""/>
        <dsp:cNvSpPr/>
      </dsp:nvSpPr>
      <dsp:spPr>
        <a:xfrm>
          <a:off x="0" y="1912048"/>
          <a:ext cx="10972800" cy="242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Early AUC monitoring: 2 concentrations </a:t>
          </a:r>
          <a:r>
            <a:rPr lang="en-US" sz="1800" kern="1200" dirty="0">
              <a:sym typeface="Wingdings" panose="05000000000000000000" pitchFamily="2" charset="2"/>
            </a:rPr>
            <a:t> USED FOR SELECT INDICATIONS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Steady-state: 2 concentrations </a:t>
          </a:r>
          <a:r>
            <a:rPr lang="en-US" sz="1800" kern="1200" dirty="0">
              <a:sym typeface="Wingdings" panose="05000000000000000000" pitchFamily="2" charset="2"/>
            </a:rPr>
            <a:t> </a:t>
          </a:r>
          <a:r>
            <a:rPr lang="en-US" sz="1800" kern="1200" dirty="0"/>
            <a:t>AT LEAST ONCE FOR ALL PATIENTS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If significant alteration in renal function or Vd occur after the initial AUC evaluation, at least one additional AUC evaluation is recommended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Names of orders: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C1: “VANCOMYCIN 2HR POST DOSE AUC”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C2: “VANCOMYCIN TROUGH” or “VANCOMYCIN TIMED”</a:t>
          </a:r>
        </a:p>
      </dsp:txBody>
      <dsp:txXfrm>
        <a:off x="0" y="1912048"/>
        <a:ext cx="10972800" cy="24219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81913-E6B7-4066-942E-C75B14CFF73F}">
      <dsp:nvSpPr>
        <dsp:cNvPr id="0" name=""/>
        <dsp:cNvSpPr/>
      </dsp:nvSpPr>
      <dsp:spPr>
        <a:xfrm>
          <a:off x="0" y="1166174"/>
          <a:ext cx="10972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Exceptions to AUC Monitoring:</a:t>
          </a:r>
        </a:p>
      </dsp:txBody>
      <dsp:txXfrm>
        <a:off x="59399" y="1225573"/>
        <a:ext cx="10854002" cy="1098002"/>
      </dsp:txXfrm>
    </dsp:sp>
    <dsp:sp modelId="{5C6D4E14-AD0E-4857-A8A0-C18F8A0235B3}">
      <dsp:nvSpPr>
        <dsp:cNvPr id="0" name=""/>
        <dsp:cNvSpPr/>
      </dsp:nvSpPr>
      <dsp:spPr>
        <a:xfrm>
          <a:off x="0" y="2382974"/>
          <a:ext cx="10972800" cy="1480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After the infection being treated appears to be resolving and if renal function and Vd are both stable, trough monitoring every 5-7 days is recommended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Unstable renal function or </a:t>
          </a:r>
          <a:r>
            <a:rPr lang="en-US" sz="1800" kern="1200" dirty="0" err="1"/>
            <a:t>Vd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Hemodialysis or peritoneal dialysis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</dsp:txBody>
      <dsp:txXfrm>
        <a:off x="0" y="2382974"/>
        <a:ext cx="10972800" cy="14800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F168A-0EDB-4C4C-8120-9FB4835DBC20}">
      <dsp:nvSpPr>
        <dsp:cNvPr id="0" name=""/>
        <dsp:cNvSpPr/>
      </dsp:nvSpPr>
      <dsp:spPr>
        <a:xfrm>
          <a:off x="0" y="0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6BB3D-41BE-43F5-A4AB-A1C7D2AF7A6A}">
      <dsp:nvSpPr>
        <dsp:cNvPr id="0" name=""/>
        <dsp:cNvSpPr/>
      </dsp:nvSpPr>
      <dsp:spPr>
        <a:xfrm>
          <a:off x="0" y="0"/>
          <a:ext cx="2194560" cy="218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Administration and Standardized Dosing</a:t>
          </a:r>
        </a:p>
      </dsp:txBody>
      <dsp:txXfrm>
        <a:off x="0" y="0"/>
        <a:ext cx="2194560" cy="2186782"/>
      </dsp:txXfrm>
    </dsp:sp>
    <dsp:sp modelId="{726795F6-E519-49DB-9060-E53F1EEEFB24}">
      <dsp:nvSpPr>
        <dsp:cNvPr id="0" name=""/>
        <dsp:cNvSpPr/>
      </dsp:nvSpPr>
      <dsp:spPr>
        <a:xfrm>
          <a:off x="2359152" y="20607"/>
          <a:ext cx="8613648" cy="412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Central lines may be required for therapy longer than 3 days</a:t>
          </a:r>
        </a:p>
      </dsp:txBody>
      <dsp:txXfrm>
        <a:off x="2359152" y="20607"/>
        <a:ext cx="8613648" cy="412157"/>
      </dsp:txXfrm>
    </dsp:sp>
    <dsp:sp modelId="{324C608C-094D-46F4-85B3-A119AC4F21AF}">
      <dsp:nvSpPr>
        <dsp:cNvPr id="0" name=""/>
        <dsp:cNvSpPr/>
      </dsp:nvSpPr>
      <dsp:spPr>
        <a:xfrm>
          <a:off x="2194560" y="432765"/>
          <a:ext cx="8778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215FD-B74C-4442-97B5-26D1E012230D}">
      <dsp:nvSpPr>
        <dsp:cNvPr id="0" name=""/>
        <dsp:cNvSpPr/>
      </dsp:nvSpPr>
      <dsp:spPr>
        <a:xfrm>
          <a:off x="2359152" y="453372"/>
          <a:ext cx="8613648" cy="412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Doses should not be administered faster than 1000 mg/h</a:t>
          </a:r>
        </a:p>
      </dsp:txBody>
      <dsp:txXfrm>
        <a:off x="2359152" y="453372"/>
        <a:ext cx="8613648" cy="412157"/>
      </dsp:txXfrm>
    </dsp:sp>
    <dsp:sp modelId="{D6BABE46-52BC-407C-B322-C4F0AF6313C9}">
      <dsp:nvSpPr>
        <dsp:cNvPr id="0" name=""/>
        <dsp:cNvSpPr/>
      </dsp:nvSpPr>
      <dsp:spPr>
        <a:xfrm>
          <a:off x="2194560" y="865530"/>
          <a:ext cx="8778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B5AAD-E254-4352-9BA5-A1DB4CFA6C41}">
      <dsp:nvSpPr>
        <dsp:cNvPr id="0" name=""/>
        <dsp:cNvSpPr/>
      </dsp:nvSpPr>
      <dsp:spPr>
        <a:xfrm>
          <a:off x="2359152" y="886138"/>
          <a:ext cx="8613648" cy="412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Round doses to nearest 250 mg</a:t>
          </a:r>
        </a:p>
      </dsp:txBody>
      <dsp:txXfrm>
        <a:off x="2359152" y="886138"/>
        <a:ext cx="8613648" cy="412157"/>
      </dsp:txXfrm>
    </dsp:sp>
    <dsp:sp modelId="{72E8C23D-E7E0-4DB8-8351-B6567BBFF94E}">
      <dsp:nvSpPr>
        <dsp:cNvPr id="0" name=""/>
        <dsp:cNvSpPr/>
      </dsp:nvSpPr>
      <dsp:spPr>
        <a:xfrm>
          <a:off x="2194560" y="1298295"/>
          <a:ext cx="8778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2273E-1844-4C6E-B502-CE5C311101BA}">
      <dsp:nvSpPr>
        <dsp:cNvPr id="0" name=""/>
        <dsp:cNvSpPr/>
      </dsp:nvSpPr>
      <dsp:spPr>
        <a:xfrm>
          <a:off x="2359152" y="1318903"/>
          <a:ext cx="8613648" cy="412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Maximum dose: 2500 mg</a:t>
          </a:r>
        </a:p>
      </dsp:txBody>
      <dsp:txXfrm>
        <a:off x="2359152" y="1318903"/>
        <a:ext cx="8613648" cy="412157"/>
      </dsp:txXfrm>
    </dsp:sp>
    <dsp:sp modelId="{BB60E5A9-6BD7-4408-AFB7-63FE6B876683}">
      <dsp:nvSpPr>
        <dsp:cNvPr id="0" name=""/>
        <dsp:cNvSpPr/>
      </dsp:nvSpPr>
      <dsp:spPr>
        <a:xfrm>
          <a:off x="2194560" y="1731060"/>
          <a:ext cx="8778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A743F-89B9-49F0-9376-EF0F5FEE1D4C}">
      <dsp:nvSpPr>
        <dsp:cNvPr id="0" name=""/>
        <dsp:cNvSpPr/>
      </dsp:nvSpPr>
      <dsp:spPr>
        <a:xfrm>
          <a:off x="2359152" y="1751668"/>
          <a:ext cx="8613648" cy="412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359152" y="1751668"/>
        <a:ext cx="8613648" cy="412157"/>
      </dsp:txXfrm>
    </dsp:sp>
    <dsp:sp modelId="{665D5156-AC73-4302-985E-F5D4C9E4FE5D}">
      <dsp:nvSpPr>
        <dsp:cNvPr id="0" name=""/>
        <dsp:cNvSpPr/>
      </dsp:nvSpPr>
      <dsp:spPr>
        <a:xfrm>
          <a:off x="2194560" y="2163825"/>
          <a:ext cx="8778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795B1-DCC8-4BCC-A845-5EC97449F260}">
      <dsp:nvSpPr>
        <dsp:cNvPr id="0" name=""/>
        <dsp:cNvSpPr/>
      </dsp:nvSpPr>
      <dsp:spPr>
        <a:xfrm>
          <a:off x="0" y="2186782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4A5FE-7EFD-4DCC-8CFF-9E9558C10E1F}">
      <dsp:nvSpPr>
        <dsp:cNvPr id="0" name=""/>
        <dsp:cNvSpPr/>
      </dsp:nvSpPr>
      <dsp:spPr>
        <a:xfrm>
          <a:off x="0" y="2186782"/>
          <a:ext cx="2194560" cy="218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Nursing Communication</a:t>
          </a:r>
        </a:p>
      </dsp:txBody>
      <dsp:txXfrm>
        <a:off x="0" y="2186782"/>
        <a:ext cx="2194560" cy="2186782"/>
      </dsp:txXfrm>
    </dsp:sp>
    <dsp:sp modelId="{B6859798-E2BA-4BB8-9398-0CE96B997216}">
      <dsp:nvSpPr>
        <dsp:cNvPr id="0" name=""/>
        <dsp:cNvSpPr/>
      </dsp:nvSpPr>
      <dsp:spPr>
        <a:xfrm>
          <a:off x="2359152" y="2237608"/>
          <a:ext cx="8613648" cy="101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Contact nursing staff to provide education regarding lab collection</a:t>
          </a:r>
        </a:p>
      </dsp:txBody>
      <dsp:txXfrm>
        <a:off x="2359152" y="2237608"/>
        <a:ext cx="8613648" cy="1016512"/>
      </dsp:txXfrm>
    </dsp:sp>
    <dsp:sp modelId="{37AB9CF2-0E01-46F9-9203-BE8FC5CC89F0}">
      <dsp:nvSpPr>
        <dsp:cNvPr id="0" name=""/>
        <dsp:cNvSpPr/>
      </dsp:nvSpPr>
      <dsp:spPr>
        <a:xfrm>
          <a:off x="2194560" y="3254120"/>
          <a:ext cx="8778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FA266-8230-4984-9123-44EA7000012B}">
      <dsp:nvSpPr>
        <dsp:cNvPr id="0" name=""/>
        <dsp:cNvSpPr/>
      </dsp:nvSpPr>
      <dsp:spPr>
        <a:xfrm>
          <a:off x="2359152" y="3304945"/>
          <a:ext cx="8613648" cy="101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Scheduled doses should not be held by nursing unless specific communication to hold the dose is given by the pharmacist or another provider</a:t>
          </a:r>
        </a:p>
      </dsp:txBody>
      <dsp:txXfrm>
        <a:off x="2359152" y="3304945"/>
        <a:ext cx="8613648" cy="1016512"/>
      </dsp:txXfrm>
    </dsp:sp>
    <dsp:sp modelId="{5898692F-C9FD-4D96-9655-5C730D0CE583}">
      <dsp:nvSpPr>
        <dsp:cNvPr id="0" name=""/>
        <dsp:cNvSpPr/>
      </dsp:nvSpPr>
      <dsp:spPr>
        <a:xfrm>
          <a:off x="2194560" y="4321458"/>
          <a:ext cx="8778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68F92-325A-4DC8-AC17-C3903515E6BA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4AF98-1ACE-44EE-9103-86C44044D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8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94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F9FC9-BA7F-4126-A7C6-1FBE7E49571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07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F9FC9-BA7F-4126-A7C6-1FBE7E4957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11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58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0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30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study did suggest improved clinical efficacy when targeting troughs 15-20 vs 10-14.9 for MRSA bacteremia; however there were numerous limitations. Keep in mind this study did find increased efficacy when reaching the AUC goal, as did more recent and more robust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24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43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41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69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53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481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85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19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59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37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20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539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617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933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33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480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835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839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103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26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691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7351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7546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76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500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371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2176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539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416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312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813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38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99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00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35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59B34-FB0F-44D3-A4D9-ABBECBD6B11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93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F9FC9-BA7F-4126-A7C6-1FBE7E49571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6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601DF-AC3F-46ED-81A3-7983F97AB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749C9-4D6B-4A5F-A6F8-B1492225B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86A7C-B338-420B-AB75-45C7065F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8A64-3148-4BCB-A686-6DC1AECDF02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8450B-60B2-4105-AA59-6D8A6CCB3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5956D-D26D-4DFB-B337-E9530BB4C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C21D-AB2F-424D-9BA8-DAEB202F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8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0317-42A4-4684-A443-C25EB4F4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850F9-57DD-4E7E-8C55-610149AB3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E07A2-9D09-44C7-BE2D-D2E29038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8A64-3148-4BCB-A686-6DC1AECDF02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560C1-B4A2-4043-B1DF-118F918D0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CF5A7-6ABC-4067-A30A-5DCED2987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C21D-AB2F-424D-9BA8-DAEB202F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8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F8C5D2-333D-43DB-9499-5C69AB0C85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69ECE-D47F-44AC-851D-1EFF32EBE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5F00-66A8-4150-8725-8CDE00222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8A64-3148-4BCB-A686-6DC1AECDF02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05D7E-C2FF-46E3-BF0E-7D7493F5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16E68-2F43-4C46-8C19-BE01FA4C2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C21D-AB2F-424D-9BA8-DAEB202F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9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F028-BAA4-4B7A-9E37-7D59BA09F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E394B-2F29-4ECA-8231-73ADEBE05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44E57-3A74-4E4C-8FDA-B146F048D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8A64-3148-4BCB-A686-6DC1AECDF02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4DEA7-B559-4D8E-85E9-349B471C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2622B-8D0F-41B2-8EFA-D226F77C1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C21D-AB2F-424D-9BA8-DAEB202F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1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D7908-324E-4E5C-8B5E-C121C7BF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DFC21-FB06-4EA2-A104-DF1E73C33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B4725-769B-43BC-A8E4-D95C2BA3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8A64-3148-4BCB-A686-6DC1AECDF02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13EFB-FE86-462E-B091-9CEDE9A32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7FE69-4BE2-42A5-99BC-808A29169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C21D-AB2F-424D-9BA8-DAEB202F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7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DC5C-969B-4932-9979-D72F0BB5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955C5-45A3-46A6-ADC6-79121D3B4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98B78-797E-47B5-826B-1F1AB7AD4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DDB02-22B4-4AFC-87A8-7E22C9B45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8A64-3148-4BCB-A686-6DC1AECDF02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0FB3B-DFA3-4617-B7D9-69555252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59A7E-CBC7-4A47-BD95-84ED8CD3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C21D-AB2F-424D-9BA8-DAEB202F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5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487CE-C661-4D65-9855-5BEF4F6D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4B09C-B945-4A1D-8703-7606AAFAD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A72C7-0CBD-4864-A601-2C158E85C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F71B76-01C4-4394-A83C-0A782543D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BF732E-5D4F-4F3C-B139-8B7C69119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B43C4B-3B1A-4F6C-B7B2-412091AA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8A64-3148-4BCB-A686-6DC1AECDF02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3AF7F1-2DA4-4932-90FE-929E94E3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29D5C-1CAB-466E-91DC-C0898B04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C21D-AB2F-424D-9BA8-DAEB202F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0A865-E99C-4E74-9281-13257E2F2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86D03-E567-4B18-B6BB-C35BE8C6F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8A64-3148-4BCB-A686-6DC1AECDF02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38BD2-6327-4EA5-BBF6-1D7D8AFE0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B374C-E1BC-4AD0-A0F3-7057616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C21D-AB2F-424D-9BA8-DAEB202F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4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BC300C-F6A2-44EB-814A-C124B1FF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8A64-3148-4BCB-A686-6DC1AECDF02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23C76-0F54-4213-9F75-D0843C3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47177-8F3F-4121-A359-456207FA1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C21D-AB2F-424D-9BA8-DAEB202F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4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F3BD0-ABD2-4823-9078-A307FF8A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CD3C3-0ADE-4A30-9077-DE9E1743A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84A8F-295C-426E-A4C8-0DD8A0AC6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AA056-A595-4A33-90C1-C057049E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8A64-3148-4BCB-A686-6DC1AECDF02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F4111-664B-4C29-80C1-FDC9EF519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C65F5-3904-411F-BC2B-C4E38073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C21D-AB2F-424D-9BA8-DAEB202F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1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57A45-4003-4346-8822-DB90B4CBD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4C60FB-FCD2-437A-B233-CF7AD8DB41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AD4E7-1106-4286-A623-564FDFA1E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671C74-9605-47D1-BD14-D4B1B4FA9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8A64-3148-4BCB-A686-6DC1AECDF02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63F43-6C0E-4D67-9628-FB0E71140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B091B-9511-4B1A-B660-3968C3005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C21D-AB2F-424D-9BA8-DAEB202F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5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23D689-64E4-4749-9C7B-8E810DEB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8491F-C31D-42D7-9E56-9D3582B12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49205-D14B-4A0C-A4EC-92BA1A5EC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68A64-3148-4BCB-A686-6DC1AECDF02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3A62A-7045-457E-89BB-39E122C55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EF8B6-E61B-47C4-A87F-55EBE4398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1C21D-AB2F-424D-9BA8-DAEB202F9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5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8865E9-C804-C84F-9745-FAC7922BA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2362202"/>
            <a:ext cx="10363200" cy="1466851"/>
          </a:xfrm>
        </p:spPr>
        <p:txBody>
          <a:bodyPr>
            <a:normAutofit fontScale="90000"/>
          </a:bodyPr>
          <a:lstStyle/>
          <a:p>
            <a:r>
              <a:rPr lang="en-US" dirty="0"/>
              <a:t>Vancomycin Management Standard of Practice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31A1643-5954-E14E-A605-9D2A67A22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3962400"/>
            <a:ext cx="9448800" cy="1676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7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8017-CFBC-4186-8904-9C71A8C31A8D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/>
              <a:t>Patient-Specific PK Data</a:t>
            </a:r>
          </a:p>
        </p:txBody>
      </p:sp>
      <p:sp>
        <p:nvSpPr>
          <p:cNvPr id="9" name="Freeform 8"/>
          <p:cNvSpPr/>
          <p:nvPr/>
        </p:nvSpPr>
        <p:spPr>
          <a:xfrm>
            <a:off x="4198761" y="2029834"/>
            <a:ext cx="3625089" cy="3289588"/>
          </a:xfrm>
          <a:custGeom>
            <a:avLst/>
            <a:gdLst>
              <a:gd name="connsiteX0" fmla="*/ 0 w 3934326"/>
              <a:gd name="connsiteY0" fmla="*/ 3336780 h 3336780"/>
              <a:gd name="connsiteX1" fmla="*/ 1010652 w 3934326"/>
              <a:gd name="connsiteY1" fmla="*/ 4032 h 3336780"/>
              <a:gd name="connsiteX2" fmla="*/ 3140242 w 3934326"/>
              <a:gd name="connsiteY2" fmla="*/ 2650980 h 3336780"/>
              <a:gd name="connsiteX3" fmla="*/ 3934326 w 3934326"/>
              <a:gd name="connsiteY3" fmla="*/ 2470506 h 333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4326" h="3336780">
                <a:moveTo>
                  <a:pt x="0" y="3336780"/>
                </a:moveTo>
                <a:cubicBezTo>
                  <a:pt x="243639" y="1727556"/>
                  <a:pt x="487278" y="118332"/>
                  <a:pt x="1010652" y="4032"/>
                </a:cubicBezTo>
                <a:cubicBezTo>
                  <a:pt x="1534026" y="-110268"/>
                  <a:pt x="2652963" y="2239901"/>
                  <a:pt x="3140242" y="2650980"/>
                </a:cubicBezTo>
                <a:cubicBezTo>
                  <a:pt x="3627521" y="3062059"/>
                  <a:pt x="3780923" y="2766282"/>
                  <a:pt x="3934326" y="2470506"/>
                </a:cubicBezTo>
              </a:path>
            </a:pathLst>
          </a:cu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Oval 26"/>
          <p:cNvSpPr/>
          <p:nvPr/>
        </p:nvSpPr>
        <p:spPr>
          <a:xfrm>
            <a:off x="5029200" y="1949822"/>
            <a:ext cx="270711" cy="252663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Text Box 51"/>
          <p:cNvSpPr txBox="1">
            <a:spLocks noChangeArrowheads="1"/>
          </p:cNvSpPr>
          <p:nvPr/>
        </p:nvSpPr>
        <p:spPr bwMode="auto">
          <a:xfrm>
            <a:off x="7514866" y="2014760"/>
            <a:ext cx="1933934" cy="11094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r>
              <a:rPr lang="en-US" sz="1400" b="1" dirty="0">
                <a:latin typeface="Mercury Display"/>
                <a:ea typeface="Times New Roman" panose="02020603050405020304" pitchFamily="18" charset="0"/>
              </a:rPr>
              <a:t>Patient 2: </a:t>
            </a:r>
          </a:p>
          <a:p>
            <a:pPr marL="128588" indent="-128588">
              <a:buFontTx/>
              <a:buChar char="-"/>
            </a:pPr>
            <a:r>
              <a:rPr lang="en-US" sz="1400" b="1" dirty="0">
                <a:latin typeface="Mercury Display"/>
                <a:ea typeface="Times New Roman" panose="02020603050405020304" pitchFamily="18" charset="0"/>
              </a:rPr>
              <a:t>AUC</a:t>
            </a:r>
            <a:r>
              <a:rPr lang="en-US" sz="1400" b="1" baseline="-25000" dirty="0">
                <a:latin typeface="Mercury Display"/>
                <a:ea typeface="Times New Roman" panose="02020603050405020304" pitchFamily="18" charset="0"/>
              </a:rPr>
              <a:t>2</a:t>
            </a:r>
            <a:r>
              <a:rPr lang="en-US" sz="1400" b="1" dirty="0">
                <a:latin typeface="Mercury Display"/>
                <a:ea typeface="Times New Roman" panose="02020603050405020304" pitchFamily="18" charset="0"/>
              </a:rPr>
              <a:t> 870 mcg*h/mL</a:t>
            </a:r>
          </a:p>
          <a:p>
            <a:pPr marL="128588" indent="-128588">
              <a:buFontTx/>
              <a:buChar char="-"/>
            </a:pPr>
            <a:r>
              <a:rPr lang="en-US" sz="1400" b="1" dirty="0">
                <a:latin typeface="Mercury Display"/>
                <a:ea typeface="Times New Roman" panose="02020603050405020304" pitchFamily="18" charset="0"/>
              </a:rPr>
              <a:t>Peak</a:t>
            </a:r>
            <a:r>
              <a:rPr lang="en-US" sz="1400" b="1" baseline="-25000" dirty="0">
                <a:latin typeface="Mercury Display"/>
                <a:ea typeface="Times New Roman" panose="02020603050405020304" pitchFamily="18" charset="0"/>
              </a:rPr>
              <a:t>2 </a:t>
            </a:r>
            <a:r>
              <a:rPr lang="en-US" sz="1400" b="1" dirty="0">
                <a:latin typeface="Mercury Display"/>
                <a:ea typeface="Times New Roman" panose="02020603050405020304" pitchFamily="18" charset="0"/>
              </a:rPr>
              <a:t>57 mcg/mL</a:t>
            </a:r>
          </a:p>
          <a:p>
            <a:pPr marL="128588" indent="-128588">
              <a:buFontTx/>
              <a:buChar char="-"/>
            </a:pPr>
            <a:r>
              <a:rPr lang="en-US" sz="1400" b="1" u="sng" dirty="0">
                <a:latin typeface="Mercury Display"/>
                <a:ea typeface="Times New Roman" panose="02020603050405020304" pitchFamily="18" charset="0"/>
              </a:rPr>
              <a:t>Trough</a:t>
            </a:r>
            <a:r>
              <a:rPr lang="en-US" sz="1400" b="1" u="sng" baseline="-25000" dirty="0">
                <a:latin typeface="Mercury Display"/>
                <a:ea typeface="Times New Roman" panose="02020603050405020304" pitchFamily="18" charset="0"/>
              </a:rPr>
              <a:t>2 </a:t>
            </a:r>
            <a:r>
              <a:rPr lang="en-US" sz="1400" b="1" u="sng" dirty="0">
                <a:latin typeface="Mercury Display"/>
                <a:ea typeface="Times New Roman" panose="02020603050405020304" pitchFamily="18" charset="0"/>
              </a:rPr>
              <a:t>16 mcg/mL</a:t>
            </a:r>
          </a:p>
          <a:p>
            <a:endParaRPr lang="en-US" sz="1400" b="1" dirty="0">
              <a:latin typeface="Mercury Display"/>
              <a:ea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43645A5-A49A-4587-BEBD-DCE147266F5A}"/>
              </a:ext>
            </a:extLst>
          </p:cNvPr>
          <p:cNvSpPr/>
          <p:nvPr/>
        </p:nvSpPr>
        <p:spPr>
          <a:xfrm>
            <a:off x="7315200" y="4687023"/>
            <a:ext cx="270711" cy="252663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C7671D-28EA-441A-9673-4107C9091DA1}"/>
              </a:ext>
            </a:extLst>
          </p:cNvPr>
          <p:cNvCxnSpPr/>
          <p:nvPr/>
        </p:nvCxnSpPr>
        <p:spPr>
          <a:xfrm flipH="1" flipV="1">
            <a:off x="7661478" y="4880250"/>
            <a:ext cx="460208" cy="173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5F1EBF-6E3A-468C-AA67-58D0391E21C2}"/>
              </a:ext>
            </a:extLst>
          </p:cNvPr>
          <p:cNvCxnSpPr>
            <a:cxnSpLocks/>
          </p:cNvCxnSpPr>
          <p:nvPr/>
        </p:nvCxnSpPr>
        <p:spPr>
          <a:xfrm>
            <a:off x="4114800" y="1985485"/>
            <a:ext cx="13534" cy="3378286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8EC802-FCCB-4FEF-A6B2-3AEE1CD95782}"/>
              </a:ext>
            </a:extLst>
          </p:cNvPr>
          <p:cNvCxnSpPr>
            <a:cxnSpLocks/>
          </p:cNvCxnSpPr>
          <p:nvPr/>
        </p:nvCxnSpPr>
        <p:spPr>
          <a:xfrm flipH="1" flipV="1">
            <a:off x="4114800" y="5346863"/>
            <a:ext cx="4102269" cy="16908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C735F6-9294-429F-9569-E9A5F023DC70}"/>
              </a:ext>
            </a:extLst>
          </p:cNvPr>
          <p:cNvCxnSpPr>
            <a:cxnSpLocks/>
          </p:cNvCxnSpPr>
          <p:nvPr/>
        </p:nvCxnSpPr>
        <p:spPr>
          <a:xfrm flipH="1" flipV="1">
            <a:off x="5506258" y="2060254"/>
            <a:ext cx="479003" cy="21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 Box 44">
            <a:extLst>
              <a:ext uri="{FF2B5EF4-FFF2-40B4-BE49-F238E27FC236}">
                <a16:creationId xmlns:a16="http://schemas.microsoft.com/office/drawing/2014/main" id="{65BB5A07-E189-4E1F-B6C2-66278ECE7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850677"/>
            <a:ext cx="1736070" cy="37702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t" anchorCtr="0" upright="1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00000"/>
                </a:solidFill>
                <a:effectLst/>
                <a:latin typeface="Mercury Display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000" dirty="0"/>
              <a:t>Concentration</a:t>
            </a:r>
          </a:p>
        </p:txBody>
      </p:sp>
      <p:sp>
        <p:nvSpPr>
          <p:cNvPr id="35" name="Text Box 677">
            <a:extLst>
              <a:ext uri="{FF2B5EF4-FFF2-40B4-BE49-F238E27FC236}">
                <a16:creationId xmlns:a16="http://schemas.microsoft.com/office/drawing/2014/main" id="{ED1FF725-BE1E-402C-BDBF-5333AA9B4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834" y="5551929"/>
            <a:ext cx="753166" cy="37702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t" anchorCtr="0" upright="1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Mercury Display"/>
                <a:ea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en-US" sz="2000" dirty="0">
              <a:latin typeface="Mercury Display"/>
              <a:ea typeface="Times New Roman" panose="02020603050405020304" pitchFamily="18" charset="0"/>
            </a:endParaRPr>
          </a:p>
        </p:txBody>
      </p:sp>
      <p:sp>
        <p:nvSpPr>
          <p:cNvPr id="40" name="Text Box 51">
            <a:extLst>
              <a:ext uri="{FF2B5EF4-FFF2-40B4-BE49-F238E27FC236}">
                <a16:creationId xmlns:a16="http://schemas.microsoft.com/office/drawing/2014/main" id="{FF54A3D0-D305-4C0D-8A53-EF29401C3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927" y="1949822"/>
            <a:ext cx="754492" cy="2868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ctr" anchorCtr="0" upright="1">
            <a:no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Mercury Display"/>
                <a:ea typeface="Times New Roman" panose="02020603050405020304" pitchFamily="18" charset="0"/>
              </a:rPr>
              <a:t>Peak</a:t>
            </a:r>
            <a:r>
              <a:rPr lang="en-US" sz="1400" b="1" baseline="-25000" dirty="0">
                <a:solidFill>
                  <a:srgbClr val="00B050"/>
                </a:solidFill>
                <a:latin typeface="Mercury Display"/>
                <a:ea typeface="Times New Roman" panose="02020603050405020304" pitchFamily="18" charset="0"/>
              </a:rPr>
              <a:t>2</a:t>
            </a:r>
            <a:endParaRPr lang="en-US" sz="1400" b="1" dirty="0">
              <a:solidFill>
                <a:srgbClr val="00B050"/>
              </a:solidFill>
              <a:latin typeface="Mercury Display"/>
              <a:ea typeface="Times New Roman" panose="02020603050405020304" pitchFamily="18" charset="0"/>
            </a:endParaRPr>
          </a:p>
        </p:txBody>
      </p:sp>
      <p:sp>
        <p:nvSpPr>
          <p:cNvPr id="41" name="Text Box 51">
            <a:extLst>
              <a:ext uri="{FF2B5EF4-FFF2-40B4-BE49-F238E27FC236}">
                <a16:creationId xmlns:a16="http://schemas.microsoft.com/office/drawing/2014/main" id="{AAC6B790-0C7B-4589-A432-33F9ACAB9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894" y="2658466"/>
            <a:ext cx="762000" cy="40585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ctr" anchorCtr="0" upright="1">
            <a:no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Mercury Display"/>
                <a:ea typeface="Times New Roman" panose="02020603050405020304" pitchFamily="18" charset="0"/>
              </a:rPr>
              <a:t>AUC</a:t>
            </a:r>
            <a:r>
              <a:rPr lang="en-US" sz="1400" b="1" baseline="-25000" dirty="0">
                <a:solidFill>
                  <a:srgbClr val="00B050"/>
                </a:solidFill>
                <a:latin typeface="Mercury Display"/>
                <a:ea typeface="Times New Roman" panose="02020603050405020304" pitchFamily="18" charset="0"/>
              </a:rPr>
              <a:t>2</a:t>
            </a:r>
            <a:endParaRPr lang="en-US" sz="1400" b="1" dirty="0">
              <a:solidFill>
                <a:srgbClr val="00B050"/>
              </a:solidFill>
              <a:latin typeface="Mercury Display"/>
              <a:ea typeface="Times New Roman" panose="02020603050405020304" pitchFamily="18" charset="0"/>
            </a:endParaRPr>
          </a:p>
        </p:txBody>
      </p:sp>
      <p:sp>
        <p:nvSpPr>
          <p:cNvPr id="42" name="Text Box 51">
            <a:extLst>
              <a:ext uri="{FF2B5EF4-FFF2-40B4-BE49-F238E27FC236}">
                <a16:creationId xmlns:a16="http://schemas.microsoft.com/office/drawing/2014/main" id="{F051E234-6AB2-4062-9546-2CC74A2B6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7082" y="4932069"/>
            <a:ext cx="1249318" cy="32305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ctr" anchorCtr="0" upright="1">
            <a:no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Mercury Display"/>
                <a:ea typeface="Times New Roman" panose="02020603050405020304" pitchFamily="18" charset="0"/>
              </a:rPr>
              <a:t>Trough</a:t>
            </a:r>
            <a:r>
              <a:rPr lang="en-US" sz="1400" b="1" baseline="-25000" dirty="0">
                <a:solidFill>
                  <a:srgbClr val="00B050"/>
                </a:solidFill>
                <a:latin typeface="Mercury Display"/>
                <a:ea typeface="Times New Roman" panose="02020603050405020304" pitchFamily="18" charset="0"/>
              </a:rPr>
              <a:t>2</a:t>
            </a:r>
            <a:endParaRPr lang="en-US" sz="1400" b="1" dirty="0">
              <a:solidFill>
                <a:srgbClr val="00B050"/>
              </a:solidFill>
              <a:latin typeface="Mercury Display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7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69F63FD-357D-4BAE-8213-CB762195F0F1}"/>
              </a:ext>
            </a:extLst>
          </p:cNvPr>
          <p:cNvCxnSpPr>
            <a:cxnSpLocks/>
          </p:cNvCxnSpPr>
          <p:nvPr/>
        </p:nvCxnSpPr>
        <p:spPr>
          <a:xfrm>
            <a:off x="4114800" y="1985485"/>
            <a:ext cx="13534" cy="3378286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5F8017-CFBC-4186-8904-9C71A8C31A8D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/>
              <a:t>Identical Troughs DO NOT Equal Identical AUC</a:t>
            </a:r>
          </a:p>
        </p:txBody>
      </p:sp>
      <p:sp>
        <p:nvSpPr>
          <p:cNvPr id="33" name="Text Box 51"/>
          <p:cNvSpPr txBox="1">
            <a:spLocks noChangeArrowheads="1"/>
          </p:cNvSpPr>
          <p:nvPr/>
        </p:nvSpPr>
        <p:spPr bwMode="auto">
          <a:xfrm>
            <a:off x="8538410" y="1709614"/>
            <a:ext cx="2053389" cy="21410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r>
              <a:rPr lang="en-US" sz="1400" b="1" dirty="0">
                <a:latin typeface="Mercury Display"/>
                <a:ea typeface="Times New Roman" panose="02020603050405020304" pitchFamily="18" charset="0"/>
              </a:rPr>
              <a:t>Patient 1:</a:t>
            </a:r>
          </a:p>
          <a:p>
            <a:pPr marL="128588" indent="-128588">
              <a:buFontTx/>
              <a:buChar char="-"/>
            </a:pPr>
            <a:r>
              <a:rPr lang="en-US" sz="1400" b="1" dirty="0">
                <a:latin typeface="Mercury Display"/>
                <a:ea typeface="Times New Roman" panose="02020603050405020304" pitchFamily="18" charset="0"/>
              </a:rPr>
              <a:t>AUC</a:t>
            </a:r>
            <a:r>
              <a:rPr lang="en-US" sz="1400" b="1" baseline="-25000" dirty="0">
                <a:latin typeface="Mercury Display"/>
                <a:ea typeface="Times New Roman" panose="02020603050405020304" pitchFamily="18" charset="0"/>
              </a:rPr>
              <a:t>1</a:t>
            </a:r>
            <a:r>
              <a:rPr lang="en-US" sz="1400" b="1" dirty="0">
                <a:latin typeface="Mercury Display"/>
                <a:ea typeface="Times New Roman" panose="02020603050405020304" pitchFamily="18" charset="0"/>
              </a:rPr>
              <a:t> 467 mcg*h/mL</a:t>
            </a:r>
          </a:p>
          <a:p>
            <a:pPr marL="128588" indent="-128588">
              <a:buFontTx/>
              <a:buChar char="-"/>
            </a:pPr>
            <a:r>
              <a:rPr lang="en-US" sz="1400" b="1" dirty="0">
                <a:latin typeface="Mercury Display"/>
                <a:ea typeface="Times New Roman" panose="02020603050405020304" pitchFamily="18" charset="0"/>
              </a:rPr>
              <a:t>Peak</a:t>
            </a:r>
            <a:r>
              <a:rPr lang="en-US" sz="1400" b="1" baseline="-25000" dirty="0">
                <a:latin typeface="Mercury Display"/>
                <a:ea typeface="Times New Roman" panose="02020603050405020304" pitchFamily="18" charset="0"/>
              </a:rPr>
              <a:t>1 </a:t>
            </a:r>
            <a:r>
              <a:rPr lang="en-US" sz="1400" b="1" dirty="0">
                <a:latin typeface="Mercury Display"/>
                <a:ea typeface="Times New Roman" panose="02020603050405020304" pitchFamily="18" charset="0"/>
              </a:rPr>
              <a:t>34 mcg/mL</a:t>
            </a:r>
          </a:p>
          <a:p>
            <a:pPr marL="128588" indent="-128588">
              <a:buFontTx/>
              <a:buChar char="-"/>
            </a:pPr>
            <a:r>
              <a:rPr lang="en-US" sz="1400" b="1" u="sng" dirty="0">
                <a:latin typeface="Mercury Display"/>
                <a:ea typeface="Times New Roman" panose="02020603050405020304" pitchFamily="18" charset="0"/>
              </a:rPr>
              <a:t>Trough</a:t>
            </a:r>
            <a:r>
              <a:rPr lang="en-US" sz="1400" b="1" u="sng" baseline="-25000" dirty="0">
                <a:latin typeface="Mercury Display"/>
                <a:ea typeface="Times New Roman" panose="02020603050405020304" pitchFamily="18" charset="0"/>
              </a:rPr>
              <a:t>1 </a:t>
            </a:r>
            <a:r>
              <a:rPr lang="en-US" sz="1400" b="1" u="sng" dirty="0">
                <a:latin typeface="Mercury Display"/>
                <a:ea typeface="Times New Roman" panose="02020603050405020304" pitchFamily="18" charset="0"/>
              </a:rPr>
              <a:t>16 mcg/mL</a:t>
            </a:r>
          </a:p>
          <a:p>
            <a:endParaRPr lang="en-US" sz="1400" b="1" dirty="0">
              <a:latin typeface="Mercury Display"/>
              <a:ea typeface="Times New Roman" panose="02020603050405020304" pitchFamily="18" charset="0"/>
            </a:endParaRPr>
          </a:p>
          <a:p>
            <a:r>
              <a:rPr lang="en-US" sz="1400" b="1" dirty="0">
                <a:latin typeface="Mercury Display"/>
                <a:ea typeface="Times New Roman" panose="02020603050405020304" pitchFamily="18" charset="0"/>
              </a:rPr>
              <a:t>Patient 2: </a:t>
            </a:r>
          </a:p>
          <a:p>
            <a:pPr marL="128588" indent="-128588">
              <a:buFontTx/>
              <a:buChar char="-"/>
            </a:pPr>
            <a:r>
              <a:rPr lang="en-US" sz="1400" b="1" dirty="0">
                <a:latin typeface="Mercury Display"/>
                <a:ea typeface="Times New Roman" panose="02020603050405020304" pitchFamily="18" charset="0"/>
              </a:rPr>
              <a:t>AUC</a:t>
            </a:r>
            <a:r>
              <a:rPr lang="en-US" sz="1400" b="1" baseline="-25000" dirty="0">
                <a:latin typeface="Mercury Display"/>
                <a:ea typeface="Times New Roman" panose="02020603050405020304" pitchFamily="18" charset="0"/>
              </a:rPr>
              <a:t>2</a:t>
            </a:r>
            <a:r>
              <a:rPr lang="en-US" sz="1400" b="1" dirty="0">
                <a:latin typeface="Mercury Display"/>
                <a:ea typeface="Times New Roman" panose="02020603050405020304" pitchFamily="18" charset="0"/>
              </a:rPr>
              <a:t> 870 mcg*h/mL</a:t>
            </a:r>
          </a:p>
          <a:p>
            <a:pPr marL="128588" indent="-128588">
              <a:buFontTx/>
              <a:buChar char="-"/>
            </a:pPr>
            <a:r>
              <a:rPr lang="en-US" sz="1400" b="1" dirty="0">
                <a:latin typeface="Mercury Display"/>
                <a:ea typeface="Times New Roman" panose="02020603050405020304" pitchFamily="18" charset="0"/>
              </a:rPr>
              <a:t>Peak</a:t>
            </a:r>
            <a:r>
              <a:rPr lang="en-US" sz="1400" b="1" baseline="-25000" dirty="0">
                <a:latin typeface="Mercury Display"/>
                <a:ea typeface="Times New Roman" panose="02020603050405020304" pitchFamily="18" charset="0"/>
              </a:rPr>
              <a:t>2 </a:t>
            </a:r>
            <a:r>
              <a:rPr lang="en-US" sz="1400" b="1" dirty="0">
                <a:latin typeface="Mercury Display"/>
                <a:ea typeface="Times New Roman" panose="02020603050405020304" pitchFamily="18" charset="0"/>
              </a:rPr>
              <a:t>57 mcg/mL</a:t>
            </a:r>
          </a:p>
          <a:p>
            <a:pPr marL="128588" indent="-128588">
              <a:buFontTx/>
              <a:buChar char="-"/>
            </a:pPr>
            <a:r>
              <a:rPr lang="en-US" sz="1400" b="1" u="sng" dirty="0">
                <a:latin typeface="Mercury Display"/>
                <a:ea typeface="Times New Roman" panose="02020603050405020304" pitchFamily="18" charset="0"/>
              </a:rPr>
              <a:t>Trough</a:t>
            </a:r>
            <a:r>
              <a:rPr lang="en-US" sz="1400" b="1" u="sng" baseline="-25000" dirty="0">
                <a:latin typeface="Mercury Display"/>
                <a:ea typeface="Times New Roman" panose="02020603050405020304" pitchFamily="18" charset="0"/>
              </a:rPr>
              <a:t>2 </a:t>
            </a:r>
            <a:r>
              <a:rPr lang="en-US" sz="1400" b="1" u="sng" dirty="0">
                <a:latin typeface="Mercury Display"/>
                <a:ea typeface="Times New Roman" panose="02020603050405020304" pitchFamily="18" charset="0"/>
              </a:rPr>
              <a:t>16 mcg/mL</a:t>
            </a:r>
          </a:p>
          <a:p>
            <a:endParaRPr lang="en-US" sz="1400" b="1" dirty="0">
              <a:latin typeface="Mercury Display"/>
              <a:ea typeface="Times New Roman" panose="02020603050405020304" pitchFamily="18" charset="0"/>
            </a:endParaRPr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id="{D4EA9130-7CFD-426C-A784-150CEC1225E6}"/>
              </a:ext>
            </a:extLst>
          </p:cNvPr>
          <p:cNvSpPr/>
          <p:nvPr/>
        </p:nvSpPr>
        <p:spPr>
          <a:xfrm>
            <a:off x="4191001" y="3107585"/>
            <a:ext cx="3352800" cy="2257323"/>
          </a:xfrm>
          <a:custGeom>
            <a:avLst/>
            <a:gdLst>
              <a:gd name="connsiteX0" fmla="*/ 0 w 3958389"/>
              <a:gd name="connsiteY0" fmla="*/ 1689369 h 1689369"/>
              <a:gd name="connsiteX1" fmla="*/ 1828800 w 3958389"/>
              <a:gd name="connsiteY1" fmla="*/ 4948 h 1689369"/>
              <a:gd name="connsiteX2" fmla="*/ 3573379 w 3958389"/>
              <a:gd name="connsiteY2" fmla="*/ 1172011 h 1689369"/>
              <a:gd name="connsiteX3" fmla="*/ 3958389 w 3958389"/>
              <a:gd name="connsiteY3" fmla="*/ 1123885 h 168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8389" h="1689369">
                <a:moveTo>
                  <a:pt x="0" y="1689369"/>
                </a:moveTo>
                <a:cubicBezTo>
                  <a:pt x="616618" y="890271"/>
                  <a:pt x="1233237" y="91174"/>
                  <a:pt x="1828800" y="4948"/>
                </a:cubicBezTo>
                <a:cubicBezTo>
                  <a:pt x="2424363" y="-81278"/>
                  <a:pt x="3218448" y="985522"/>
                  <a:pt x="3573379" y="1172011"/>
                </a:cubicBezTo>
                <a:cubicBezTo>
                  <a:pt x="3928310" y="1358500"/>
                  <a:pt x="3943349" y="1241192"/>
                  <a:pt x="3958389" y="1123885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rgbClr val="FFC000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72402B7-E950-441E-A274-22F43452AF91}"/>
              </a:ext>
            </a:extLst>
          </p:cNvPr>
          <p:cNvSpPr/>
          <p:nvPr/>
        </p:nvSpPr>
        <p:spPr>
          <a:xfrm>
            <a:off x="7340429" y="4693070"/>
            <a:ext cx="270711" cy="252663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7F778E5-FEB2-49D1-9DA2-48C503A0AD11}"/>
              </a:ext>
            </a:extLst>
          </p:cNvPr>
          <p:cNvCxnSpPr/>
          <p:nvPr/>
        </p:nvCxnSpPr>
        <p:spPr>
          <a:xfrm flipH="1" flipV="1">
            <a:off x="7682476" y="4901690"/>
            <a:ext cx="460208" cy="173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D9E7D4D-1B56-4BF8-ACD0-8F91B761852A}"/>
              </a:ext>
            </a:extLst>
          </p:cNvPr>
          <p:cNvCxnSpPr>
            <a:cxnSpLocks/>
          </p:cNvCxnSpPr>
          <p:nvPr/>
        </p:nvCxnSpPr>
        <p:spPr>
          <a:xfrm flipH="1" flipV="1">
            <a:off x="6130503" y="3116982"/>
            <a:ext cx="479003" cy="21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C4CA1C04-6A9C-4D38-84AE-58A379EB8C10}"/>
              </a:ext>
            </a:extLst>
          </p:cNvPr>
          <p:cNvSpPr/>
          <p:nvPr/>
        </p:nvSpPr>
        <p:spPr>
          <a:xfrm>
            <a:off x="5691604" y="2990651"/>
            <a:ext cx="270711" cy="252663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BCA6CE-7C61-4EF2-990F-065510718256}"/>
              </a:ext>
            </a:extLst>
          </p:cNvPr>
          <p:cNvCxnSpPr>
            <a:cxnSpLocks/>
          </p:cNvCxnSpPr>
          <p:nvPr/>
        </p:nvCxnSpPr>
        <p:spPr>
          <a:xfrm flipH="1" flipV="1">
            <a:off x="4114800" y="5346863"/>
            <a:ext cx="4102269" cy="16908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44">
            <a:extLst>
              <a:ext uri="{FF2B5EF4-FFF2-40B4-BE49-F238E27FC236}">
                <a16:creationId xmlns:a16="http://schemas.microsoft.com/office/drawing/2014/main" id="{83E26084-1B0E-4EFB-B4CA-10C17FA82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850677"/>
            <a:ext cx="1736070" cy="37702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t" anchorCtr="0" upright="1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00000"/>
                </a:solidFill>
                <a:effectLst/>
                <a:latin typeface="Mercury Display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000" dirty="0"/>
              <a:t>Concentration</a:t>
            </a:r>
          </a:p>
        </p:txBody>
      </p:sp>
      <p:sp>
        <p:nvSpPr>
          <p:cNvPr id="40" name="Text Box 677">
            <a:extLst>
              <a:ext uri="{FF2B5EF4-FFF2-40B4-BE49-F238E27FC236}">
                <a16:creationId xmlns:a16="http://schemas.microsoft.com/office/drawing/2014/main" id="{B216C4BC-118A-44D9-985C-AD00E4600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834" y="5551929"/>
            <a:ext cx="753166" cy="37702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t" anchorCtr="0" upright="1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Mercury Display"/>
                <a:ea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en-US" sz="2000" dirty="0">
              <a:latin typeface="Mercury Display"/>
              <a:ea typeface="Times New Roman" panose="02020603050405020304" pitchFamily="18" charset="0"/>
            </a:endParaRPr>
          </a:p>
        </p:txBody>
      </p:sp>
      <p:sp>
        <p:nvSpPr>
          <p:cNvPr id="41" name="Freeform 8">
            <a:extLst>
              <a:ext uri="{FF2B5EF4-FFF2-40B4-BE49-F238E27FC236}">
                <a16:creationId xmlns:a16="http://schemas.microsoft.com/office/drawing/2014/main" id="{EB2F5A01-5748-4469-B273-43B0EE11B3FC}"/>
              </a:ext>
            </a:extLst>
          </p:cNvPr>
          <p:cNvSpPr/>
          <p:nvPr/>
        </p:nvSpPr>
        <p:spPr>
          <a:xfrm>
            <a:off x="4191000" y="2033228"/>
            <a:ext cx="3625089" cy="3289588"/>
          </a:xfrm>
          <a:custGeom>
            <a:avLst/>
            <a:gdLst>
              <a:gd name="connsiteX0" fmla="*/ 0 w 3934326"/>
              <a:gd name="connsiteY0" fmla="*/ 3336780 h 3336780"/>
              <a:gd name="connsiteX1" fmla="*/ 1010652 w 3934326"/>
              <a:gd name="connsiteY1" fmla="*/ 4032 h 3336780"/>
              <a:gd name="connsiteX2" fmla="*/ 3140242 w 3934326"/>
              <a:gd name="connsiteY2" fmla="*/ 2650980 h 3336780"/>
              <a:gd name="connsiteX3" fmla="*/ 3934326 w 3934326"/>
              <a:gd name="connsiteY3" fmla="*/ 2470506 h 333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4326" h="3336780">
                <a:moveTo>
                  <a:pt x="0" y="3336780"/>
                </a:moveTo>
                <a:cubicBezTo>
                  <a:pt x="243639" y="1727556"/>
                  <a:pt x="487278" y="118332"/>
                  <a:pt x="1010652" y="4032"/>
                </a:cubicBezTo>
                <a:cubicBezTo>
                  <a:pt x="1534026" y="-110268"/>
                  <a:pt x="2652963" y="2239901"/>
                  <a:pt x="3140242" y="2650980"/>
                </a:cubicBezTo>
                <a:cubicBezTo>
                  <a:pt x="3627521" y="3062059"/>
                  <a:pt x="3780923" y="2766282"/>
                  <a:pt x="3934326" y="2470506"/>
                </a:cubicBezTo>
              </a:path>
            </a:pathLst>
          </a:cu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Text Box 51">
            <a:extLst>
              <a:ext uri="{FF2B5EF4-FFF2-40B4-BE49-F238E27FC236}">
                <a16:creationId xmlns:a16="http://schemas.microsoft.com/office/drawing/2014/main" id="{904F05DD-60B6-4036-B39E-D16E29375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876800"/>
            <a:ext cx="1549256" cy="36724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ctr" anchorCtr="0" upright="1">
            <a:noAutofit/>
          </a:bodyPr>
          <a:lstStyle/>
          <a:p>
            <a:pPr algn="ctr"/>
            <a:r>
              <a:rPr lang="en-US" sz="1400" b="1" dirty="0">
                <a:latin typeface="Mercury Display"/>
                <a:ea typeface="Times New Roman" panose="02020603050405020304" pitchFamily="18" charset="0"/>
              </a:rPr>
              <a:t>Trough</a:t>
            </a:r>
            <a:r>
              <a:rPr lang="en-US" sz="1400" b="1" baseline="-25000" dirty="0">
                <a:latin typeface="Mercury Display"/>
                <a:ea typeface="Times New Roman" panose="02020603050405020304" pitchFamily="18" charset="0"/>
              </a:rPr>
              <a:t>1 </a:t>
            </a:r>
            <a:r>
              <a:rPr lang="en-US" sz="1400" b="1" dirty="0">
                <a:latin typeface="Mercury Display"/>
                <a:ea typeface="Times New Roman" panose="02020603050405020304" pitchFamily="18" charset="0"/>
              </a:rPr>
              <a:t>&amp; Trough</a:t>
            </a:r>
            <a:r>
              <a:rPr lang="en-US" sz="1400" b="1" baseline="-25000" dirty="0">
                <a:latin typeface="Mercury Display"/>
                <a:ea typeface="Times New Roman" panose="02020603050405020304" pitchFamily="18" charset="0"/>
              </a:rPr>
              <a:t>2</a:t>
            </a:r>
            <a:endParaRPr lang="en-US" sz="1400" b="1" dirty="0">
              <a:latin typeface="Mercury Display"/>
              <a:ea typeface="Times New Roman" panose="02020603050405020304" pitchFamily="18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FEC12EE-B6B8-490D-9341-69FEC73E00A0}"/>
              </a:ext>
            </a:extLst>
          </p:cNvPr>
          <p:cNvCxnSpPr>
            <a:cxnSpLocks/>
          </p:cNvCxnSpPr>
          <p:nvPr/>
        </p:nvCxnSpPr>
        <p:spPr>
          <a:xfrm flipH="1" flipV="1">
            <a:off x="5506258" y="2060254"/>
            <a:ext cx="479003" cy="21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8A80FA9C-3FC1-4E2C-9426-70BEA2D5264D}"/>
              </a:ext>
            </a:extLst>
          </p:cNvPr>
          <p:cNvSpPr/>
          <p:nvPr/>
        </p:nvSpPr>
        <p:spPr>
          <a:xfrm>
            <a:off x="7337051" y="4693069"/>
            <a:ext cx="270711" cy="252663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D8D1493-2C30-4AB0-B332-247A408403F8}"/>
              </a:ext>
            </a:extLst>
          </p:cNvPr>
          <p:cNvSpPr/>
          <p:nvPr/>
        </p:nvSpPr>
        <p:spPr>
          <a:xfrm>
            <a:off x="5688226" y="2990650"/>
            <a:ext cx="270711" cy="252663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51" name="Text Box 51">
            <a:extLst>
              <a:ext uri="{FF2B5EF4-FFF2-40B4-BE49-F238E27FC236}">
                <a16:creationId xmlns:a16="http://schemas.microsoft.com/office/drawing/2014/main" id="{7C2E42A7-F996-441B-AB33-B299672B1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154" y="3142180"/>
            <a:ext cx="754492" cy="2868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ctr" anchorCtr="0" upright="1">
            <a:no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latin typeface="Mercury Display"/>
                <a:ea typeface="Times New Roman" panose="02020603050405020304" pitchFamily="18" charset="0"/>
              </a:rPr>
              <a:t>Peak</a:t>
            </a:r>
            <a:r>
              <a:rPr lang="en-US" sz="1400" b="1" baseline="-25000" dirty="0">
                <a:solidFill>
                  <a:schemeClr val="accent2"/>
                </a:solidFill>
                <a:latin typeface="Mercury Display"/>
                <a:ea typeface="Times New Roman" panose="02020603050405020304" pitchFamily="18" charset="0"/>
              </a:rPr>
              <a:t>1</a:t>
            </a:r>
            <a:endParaRPr lang="en-US" sz="1400" b="1" dirty="0">
              <a:solidFill>
                <a:schemeClr val="accent2"/>
              </a:solidFill>
              <a:latin typeface="Mercury Display"/>
              <a:ea typeface="Times New Roman" panose="02020603050405020304" pitchFamily="18" charset="0"/>
            </a:endParaRPr>
          </a:p>
        </p:txBody>
      </p:sp>
      <p:sp>
        <p:nvSpPr>
          <p:cNvPr id="52" name="Text Box 51">
            <a:extLst>
              <a:ext uri="{FF2B5EF4-FFF2-40B4-BE49-F238E27FC236}">
                <a16:creationId xmlns:a16="http://schemas.microsoft.com/office/drawing/2014/main" id="{130844B9-CF89-4ECB-8C3C-6026D4F0B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166147"/>
            <a:ext cx="762000" cy="40585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ctr" anchorCtr="0" upright="1">
            <a:no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latin typeface="Mercury Display"/>
                <a:ea typeface="Times New Roman" panose="02020603050405020304" pitchFamily="18" charset="0"/>
              </a:rPr>
              <a:t>AUC</a:t>
            </a:r>
            <a:r>
              <a:rPr lang="en-US" sz="1400" b="1" baseline="-25000" dirty="0">
                <a:solidFill>
                  <a:schemeClr val="accent2"/>
                </a:solidFill>
                <a:latin typeface="Mercury Display"/>
                <a:ea typeface="Times New Roman" panose="02020603050405020304" pitchFamily="18" charset="0"/>
              </a:rPr>
              <a:t>1</a:t>
            </a:r>
            <a:endParaRPr lang="en-US" sz="1400" b="1" dirty="0">
              <a:solidFill>
                <a:schemeClr val="accent2"/>
              </a:solidFill>
              <a:latin typeface="Mercury Display"/>
              <a:ea typeface="Times New Roman" panose="02020603050405020304" pitchFamily="18" charset="0"/>
            </a:endParaRPr>
          </a:p>
        </p:txBody>
      </p:sp>
      <p:sp>
        <p:nvSpPr>
          <p:cNvPr id="53" name="Text Box 51">
            <a:extLst>
              <a:ext uri="{FF2B5EF4-FFF2-40B4-BE49-F238E27FC236}">
                <a16:creationId xmlns:a16="http://schemas.microsoft.com/office/drawing/2014/main" id="{CFBB4FDC-CB3C-4504-A7B8-608093957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927" y="1949822"/>
            <a:ext cx="754492" cy="2868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ctr" anchorCtr="0" upright="1">
            <a:no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Mercury Display"/>
                <a:ea typeface="Times New Roman" panose="02020603050405020304" pitchFamily="18" charset="0"/>
              </a:rPr>
              <a:t>Peak</a:t>
            </a:r>
            <a:r>
              <a:rPr lang="en-US" sz="1400" b="1" baseline="-25000" dirty="0">
                <a:solidFill>
                  <a:srgbClr val="00B050"/>
                </a:solidFill>
                <a:latin typeface="Mercury Display"/>
                <a:ea typeface="Times New Roman" panose="02020603050405020304" pitchFamily="18" charset="0"/>
              </a:rPr>
              <a:t>2</a:t>
            </a:r>
            <a:endParaRPr lang="en-US" sz="1400" b="1" dirty="0">
              <a:solidFill>
                <a:srgbClr val="00B050"/>
              </a:solidFill>
              <a:latin typeface="Mercury Display"/>
              <a:ea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0795C24-F735-43AD-906C-264F350D922B}"/>
              </a:ext>
            </a:extLst>
          </p:cNvPr>
          <p:cNvSpPr/>
          <p:nvPr/>
        </p:nvSpPr>
        <p:spPr>
          <a:xfrm>
            <a:off x="5029200" y="1949822"/>
            <a:ext cx="270711" cy="252663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5" name="Text Box 51">
            <a:extLst>
              <a:ext uri="{FF2B5EF4-FFF2-40B4-BE49-F238E27FC236}">
                <a16:creationId xmlns:a16="http://schemas.microsoft.com/office/drawing/2014/main" id="{E331D04C-434B-4243-BA38-18D196CF9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894" y="2658466"/>
            <a:ext cx="762000" cy="40585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ctr" anchorCtr="0" upright="1">
            <a:no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Mercury Display"/>
                <a:ea typeface="Times New Roman" panose="02020603050405020304" pitchFamily="18" charset="0"/>
              </a:rPr>
              <a:t>AUC</a:t>
            </a:r>
            <a:r>
              <a:rPr lang="en-US" sz="1400" b="1" baseline="-25000" dirty="0">
                <a:solidFill>
                  <a:srgbClr val="00B050"/>
                </a:solidFill>
                <a:latin typeface="Mercury Display"/>
                <a:ea typeface="Times New Roman" panose="02020603050405020304" pitchFamily="18" charset="0"/>
              </a:rPr>
              <a:t>2</a:t>
            </a:r>
            <a:endParaRPr lang="en-US" sz="1400" b="1" dirty="0">
              <a:solidFill>
                <a:srgbClr val="00B050"/>
              </a:solidFill>
              <a:latin typeface="Mercury Display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461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1545-DCF8-4640-A8DE-3FB2E43C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Outcomes Data</a:t>
            </a:r>
          </a:p>
        </p:txBody>
      </p:sp>
    </p:spTree>
    <p:extLst>
      <p:ext uri="{BB962C8B-B14F-4D97-AF65-F5344CB8AC3E}">
        <p14:creationId xmlns:p14="http://schemas.microsoft.com/office/powerpoint/2010/main" val="1150687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FA76-EE75-4316-BECD-212D0944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758CD-5BDD-4694-86CA-8BAAE8D2D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770435"/>
            <a:ext cx="10972800" cy="563565"/>
          </a:xfrm>
        </p:spPr>
        <p:txBody>
          <a:bodyPr>
            <a:normAutofit/>
          </a:bodyPr>
          <a:lstStyle/>
          <a:p>
            <a:r>
              <a:rPr lang="en-US" sz="2000" dirty="0"/>
              <a:t>AUC threshold for AKI is likely a range of 600-800 mcg*h/mL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D0525D-85D1-4010-90C0-884A1A2503E4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1647930"/>
          <a:ext cx="7010400" cy="2741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72387074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35904331"/>
                    </a:ext>
                  </a:extLst>
                </a:gridCol>
              </a:tblGrid>
              <a:tr h="4555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Troughs and AKI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AUC and AKI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0216873"/>
                  </a:ext>
                </a:extLst>
              </a:tr>
              <a:tr h="188129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/>
                        <a:t>≥ 15 mcg/mL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dirty="0"/>
                        <a:t>            OR 2.74 (95% CI 1.94-3.88)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/>
                        <a:t>&gt; 563 mcg*h/mL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dirty="0"/>
                        <a:t>            OR 2.74 (95% CI 1.94-3.88)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8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/>
                        <a:t>≥ 677 vs &lt; 677 mcg*h/mL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dirty="0"/>
                        <a:t>             65.0% vs 33.3% (p=0.004)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8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/>
                        <a:t>≥ 1300 vs &lt; 1300 mcg*h/mL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dirty="0"/>
                        <a:t>             33.3% vs 13.8% (p=0.05)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24431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017AC89-663F-49C2-A540-2EA2A7DD53EE}"/>
              </a:ext>
            </a:extLst>
          </p:cNvPr>
          <p:cNvSpPr/>
          <p:nvPr/>
        </p:nvSpPr>
        <p:spPr>
          <a:xfrm>
            <a:off x="609600" y="5715000"/>
            <a:ext cx="72754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latin typeface="Mercury Display"/>
                <a:cs typeface="Calibri" panose="020F0502020204030204" pitchFamily="34" charset="0"/>
              </a:rPr>
              <a:t>Chavada R, et al. </a:t>
            </a:r>
            <a:r>
              <a:rPr lang="en-US" sz="1000" i="1" dirty="0">
                <a:latin typeface="Mercury Display"/>
                <a:cs typeface="Calibri" panose="020F0502020204030204" pitchFamily="34" charset="0"/>
              </a:rPr>
              <a:t>Antimicrob Agents Chemother. </a:t>
            </a:r>
            <a:r>
              <a:rPr lang="en-US" sz="1000" dirty="0">
                <a:latin typeface="Mercury Display"/>
                <a:cs typeface="Calibri" panose="020F0502020204030204" pitchFamily="34" charset="0"/>
              </a:rPr>
              <a:t>2017;61(5):e02535-16.</a:t>
            </a:r>
          </a:p>
          <a:p>
            <a:pPr>
              <a:defRPr/>
            </a:pPr>
            <a:r>
              <a:rPr lang="en-US" sz="1000" dirty="0">
                <a:latin typeface="Mercury Display"/>
                <a:cs typeface="Calibri" panose="020F0502020204030204" pitchFamily="34" charset="0"/>
              </a:rPr>
              <a:t>Lodise TP, et al. </a:t>
            </a:r>
            <a:r>
              <a:rPr lang="en-US" sz="1000" i="1" dirty="0">
                <a:latin typeface="Mercury Display"/>
                <a:cs typeface="Calibri" panose="020F0502020204030204" pitchFamily="34" charset="0"/>
              </a:rPr>
              <a:t>Clin Infect Dis</a:t>
            </a:r>
            <a:r>
              <a:rPr lang="en-US" sz="1000" dirty="0">
                <a:latin typeface="Mercury Display"/>
                <a:cs typeface="Calibri" panose="020F0502020204030204" pitchFamily="34" charset="0"/>
              </a:rPr>
              <a:t>. 2009;49(4):507-514.</a:t>
            </a:r>
          </a:p>
          <a:p>
            <a:pPr>
              <a:defRPr/>
            </a:pPr>
            <a:r>
              <a:rPr lang="en-US" sz="1000" dirty="0">
                <a:latin typeface="Mercury Display"/>
                <a:cs typeface="Calibri" panose="020F0502020204030204" pitchFamily="34" charset="0"/>
              </a:rPr>
              <a:t>Patel N, et al. </a:t>
            </a:r>
            <a:r>
              <a:rPr lang="en-US" sz="1000" i="1" dirty="0">
                <a:latin typeface="Mercury Display"/>
                <a:cs typeface="Calibri" panose="020F0502020204030204" pitchFamily="34" charset="0"/>
              </a:rPr>
              <a:t>Clin Infect Dis</a:t>
            </a:r>
            <a:r>
              <a:rPr lang="en-US" sz="1000" dirty="0">
                <a:latin typeface="Mercury Display"/>
                <a:cs typeface="Calibri" panose="020F0502020204030204" pitchFamily="34" charset="0"/>
              </a:rPr>
              <a:t>. 2011;52(8):969-974.</a:t>
            </a:r>
          </a:p>
          <a:p>
            <a:pPr>
              <a:defRPr/>
            </a:pPr>
            <a:r>
              <a:rPr lang="en-US" sz="1000" dirty="0">
                <a:latin typeface="Mercury Display"/>
                <a:cs typeface="Calibri" panose="020F0502020204030204" pitchFamily="34" charset="0"/>
              </a:rPr>
              <a:t>Pai MP, et al. </a:t>
            </a:r>
            <a:r>
              <a:rPr lang="en-US" sz="1000" i="1" dirty="0">
                <a:latin typeface="Mercury Display"/>
                <a:cs typeface="Calibri" panose="020F0502020204030204" pitchFamily="34" charset="0"/>
              </a:rPr>
              <a:t>Adv Drug Deliv Rev. </a:t>
            </a:r>
            <a:r>
              <a:rPr lang="en-US" sz="1000" dirty="0">
                <a:latin typeface="Mercury Display"/>
                <a:cs typeface="Calibri" panose="020F0502020204030204" pitchFamily="34" charset="0"/>
              </a:rPr>
              <a:t>2014;77:50-57.</a:t>
            </a:r>
          </a:p>
          <a:p>
            <a:pPr>
              <a:defRPr/>
            </a:pPr>
            <a:r>
              <a:rPr lang="en-US" sz="1000" dirty="0">
                <a:latin typeface="Mercury Display"/>
              </a:rPr>
              <a:t>Zasowski EJ, et al. </a:t>
            </a:r>
            <a:r>
              <a:rPr lang="en-US" sz="1000" i="1" dirty="0">
                <a:latin typeface="Mercury Display"/>
              </a:rPr>
              <a:t>Antimicrob Agents Chemother.</a:t>
            </a:r>
            <a:r>
              <a:rPr lang="en-US" sz="1000" dirty="0">
                <a:latin typeface="Mercury Display"/>
              </a:rPr>
              <a:t> 2018;62(1):e01684-17.</a:t>
            </a:r>
          </a:p>
        </p:txBody>
      </p:sp>
    </p:spTree>
    <p:extLst>
      <p:ext uri="{BB962C8B-B14F-4D97-AF65-F5344CB8AC3E}">
        <p14:creationId xmlns:p14="http://schemas.microsoft.com/office/powerpoint/2010/main" val="1985524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F46D-3990-4C36-BD89-4E3F36559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Safety: Troughs vs AUC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116843-537D-4F23-A26E-9600F6A46F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85800" y="1696154"/>
            <a:ext cx="5181600" cy="41975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102B3B-0AEC-4DEF-A586-36EBB84F461C}"/>
              </a:ext>
            </a:extLst>
          </p:cNvPr>
          <p:cNvSpPr/>
          <p:nvPr/>
        </p:nvSpPr>
        <p:spPr>
          <a:xfrm>
            <a:off x="609600" y="6096000"/>
            <a:ext cx="72754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latin typeface="Mercury Display"/>
                <a:cs typeface="Calibri" panose="020F0502020204030204" pitchFamily="34" charset="0"/>
              </a:rPr>
              <a:t>Finch NA, et al. </a:t>
            </a:r>
            <a:r>
              <a:rPr lang="en-US" sz="1000" i="1" dirty="0">
                <a:latin typeface="Mercury Display"/>
                <a:cs typeface="Calibri" panose="020F0502020204030204" pitchFamily="34" charset="0"/>
              </a:rPr>
              <a:t>Antimicrob Agents Chemother</a:t>
            </a:r>
            <a:r>
              <a:rPr lang="en-US" sz="1000" dirty="0">
                <a:latin typeface="Mercury Display"/>
                <a:cs typeface="Calibri" panose="020F0502020204030204" pitchFamily="34" charset="0"/>
              </a:rPr>
              <a:t>. 2017;61(12):e01293-17.</a:t>
            </a:r>
            <a:endParaRPr lang="en-US" sz="1000" dirty="0">
              <a:latin typeface="Mercury Displ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E3D685-CB8D-4D97-BECA-9F637A20D50E}"/>
              </a:ext>
            </a:extLst>
          </p:cNvPr>
          <p:cNvSpPr txBox="1"/>
          <p:nvPr/>
        </p:nvSpPr>
        <p:spPr>
          <a:xfrm>
            <a:off x="1559837" y="4191000"/>
            <a:ext cx="2592612" cy="3077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HR 0.50 (95% CI 0.33-0.75)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0F777E-32FC-4CF4-83E7-A1FC45E2D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0030" y="2856011"/>
            <a:ext cx="4876800" cy="1374577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AUC monitoring has been shown to reduce the rate of AKI by </a:t>
            </a:r>
            <a:r>
              <a:rPr lang="en-US" u="sng" dirty="0"/>
              <a:t>50%</a:t>
            </a:r>
            <a:r>
              <a:rPr lang="en-US" dirty="0"/>
              <a:t> compared to trough monitoring</a:t>
            </a:r>
            <a:endParaRPr lang="en-US" u="sng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DBDD761-4CEF-455C-983F-CCB8ABF883AC}"/>
              </a:ext>
            </a:extLst>
          </p:cNvPr>
          <p:cNvSpPr/>
          <p:nvPr/>
        </p:nvSpPr>
        <p:spPr>
          <a:xfrm>
            <a:off x="6078415" y="3200400"/>
            <a:ext cx="990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35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DA3F4-1F69-4CE0-9BFA-FA44D24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Efficacy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D1622639-9912-4DB7-9F01-52C637430D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97984" y="1600199"/>
          <a:ext cx="7996031" cy="441960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13033">
                  <a:extLst>
                    <a:ext uri="{9D8B030D-6E8A-4147-A177-3AD203B41FA5}">
                      <a16:colId xmlns:a16="http://schemas.microsoft.com/office/drawing/2014/main" val="957436889"/>
                    </a:ext>
                  </a:extLst>
                </a:gridCol>
                <a:gridCol w="1194823">
                  <a:extLst>
                    <a:ext uri="{9D8B030D-6E8A-4147-A177-3AD203B41FA5}">
                      <a16:colId xmlns:a16="http://schemas.microsoft.com/office/drawing/2014/main" val="3181275935"/>
                    </a:ext>
                  </a:extLst>
                </a:gridCol>
                <a:gridCol w="2061862">
                  <a:extLst>
                    <a:ext uri="{9D8B030D-6E8A-4147-A177-3AD203B41FA5}">
                      <a16:colId xmlns:a16="http://schemas.microsoft.com/office/drawing/2014/main" val="548459030"/>
                    </a:ext>
                  </a:extLst>
                </a:gridCol>
                <a:gridCol w="1829242">
                  <a:extLst>
                    <a:ext uri="{9D8B030D-6E8A-4147-A177-3AD203B41FA5}">
                      <a16:colId xmlns:a16="http://schemas.microsoft.com/office/drawing/2014/main" val="3780388440"/>
                    </a:ext>
                  </a:extLst>
                </a:gridCol>
                <a:gridCol w="1697071">
                  <a:extLst>
                    <a:ext uri="{9D8B030D-6E8A-4147-A177-3AD203B41FA5}">
                      <a16:colId xmlns:a16="http://schemas.microsoft.com/office/drawing/2014/main" val="1794601322"/>
                    </a:ext>
                  </a:extLst>
                </a:gridCol>
              </a:tblGrid>
              <a:tr h="4346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cury Display"/>
                        </a:rPr>
                        <a:t>Study</a:t>
                      </a:r>
                    </a:p>
                  </a:txBody>
                  <a:tcPr marL="76889" marR="76889" marT="38444" marB="38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cury Display"/>
                        </a:rPr>
                        <a:t>Population</a:t>
                      </a:r>
                    </a:p>
                  </a:txBody>
                  <a:tcPr marL="76889" marR="76889" marT="38444" marB="38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cury Display"/>
                        </a:rPr>
                        <a:t>Outcomes</a:t>
                      </a:r>
                    </a:p>
                  </a:txBody>
                  <a:tcPr marL="76889" marR="76889" marT="38444" marB="38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cury Display"/>
                        </a:rPr>
                        <a:t>Result</a:t>
                      </a:r>
                    </a:p>
                  </a:txBody>
                  <a:tcPr marL="76889" marR="76889" marT="38444" marB="38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ercury Display"/>
                        </a:rPr>
                        <a:t>Conclusion</a:t>
                      </a:r>
                    </a:p>
                  </a:txBody>
                  <a:tcPr marL="76889" marR="76889" marT="38444" marB="38444"/>
                </a:tc>
                <a:extLst>
                  <a:ext uri="{0D108BD9-81ED-4DB2-BD59-A6C34878D82A}">
                    <a16:rowId xmlns:a16="http://schemas.microsoft.com/office/drawing/2014/main" val="1626634010"/>
                  </a:ext>
                </a:extLst>
              </a:tr>
              <a:tr h="9962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Mercury Display"/>
                        </a:rPr>
                        <a:t>Kullar,</a:t>
                      </a:r>
                      <a:r>
                        <a:rPr lang="en-US" sz="1400" baseline="0" dirty="0">
                          <a:latin typeface="Mercury Display"/>
                        </a:rPr>
                        <a:t> et al. 2011.</a:t>
                      </a:r>
                      <a:endParaRPr lang="en-US" sz="1400" dirty="0">
                        <a:latin typeface="Mercury Display"/>
                      </a:endParaRPr>
                    </a:p>
                  </a:txBody>
                  <a:tcPr marL="76889" marR="76889" marT="38444" marB="3844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Mercury Display"/>
                        </a:rPr>
                        <a:t>N=320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Mercury Display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Mercury Display"/>
                        </a:rPr>
                        <a:t>MRSA Bacteremia</a:t>
                      </a:r>
                    </a:p>
                  </a:txBody>
                  <a:tcPr marL="76889" marR="76889" marT="38444" marB="38444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Mercury Display"/>
                        </a:rPr>
                        <a:t>Treatment failure: Troughs 15-20 vs 10-14.9</a:t>
                      </a:r>
                    </a:p>
                  </a:txBody>
                  <a:tcPr marL="76889" marR="76889" marT="38444" marB="38444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Mercury Display"/>
                        </a:rPr>
                        <a:t>57.8% vs 39.5%</a:t>
                      </a:r>
                    </a:p>
                    <a:p>
                      <a:r>
                        <a:rPr lang="en-US" sz="1400" dirty="0">
                          <a:latin typeface="Mercury Display"/>
                        </a:rPr>
                        <a:t>p=0.016</a:t>
                      </a:r>
                    </a:p>
                  </a:txBody>
                  <a:tcPr marL="76889" marR="76889" marT="38444" marB="38444"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Mercury Display"/>
                          <a:ea typeface="+mn-ea"/>
                          <a:cs typeface="Times New Roman" panose="02020603050405020304" pitchFamily="18" charset="0"/>
                        </a:rPr>
                        <a:t>Treatment failure </a:t>
                      </a:r>
                      <a:r>
                        <a:rPr lang="en-US" sz="1400" baseline="0" dirty="0">
                          <a:latin typeface="Mercury Display"/>
                        </a:rPr>
                        <a:t>reduction</a:t>
                      </a:r>
                      <a:endParaRPr lang="en-US" sz="1400" dirty="0">
                        <a:latin typeface="Mercury Display"/>
                      </a:endParaRPr>
                    </a:p>
                  </a:txBody>
                  <a:tcPr marL="76889" marR="76889" marT="38444" marB="38444"/>
                </a:tc>
                <a:extLst>
                  <a:ext uri="{0D108BD9-81ED-4DB2-BD59-A6C34878D82A}">
                    <a16:rowId xmlns:a16="http://schemas.microsoft.com/office/drawing/2014/main" val="1615925944"/>
                  </a:ext>
                </a:extLst>
              </a:tr>
              <a:tr h="9962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Mercury Display"/>
                      </a:endParaRPr>
                    </a:p>
                  </a:txBody>
                  <a:tcPr marL="76889" marR="76889" marT="38444" marB="3844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Mercury Display"/>
                      </a:endParaRPr>
                    </a:p>
                  </a:txBody>
                  <a:tcPr marL="76889" marR="76889" marT="38444" marB="38444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Mercury Display"/>
                        </a:rPr>
                        <a:t>Treatment failure:</a:t>
                      </a:r>
                    </a:p>
                    <a:p>
                      <a:r>
                        <a:rPr lang="en-US" sz="1400" dirty="0">
                          <a:latin typeface="Mercury Display"/>
                        </a:rPr>
                        <a:t>AUC</a:t>
                      </a:r>
                      <a:r>
                        <a:rPr lang="en-US" sz="1400" baseline="0" dirty="0">
                          <a:latin typeface="Mercury Display"/>
                        </a:rPr>
                        <a:t>/MIC ≥ 421 vs AUC/MIC &lt; 421</a:t>
                      </a:r>
                      <a:endParaRPr lang="en-US" sz="1400" dirty="0">
                        <a:latin typeface="Mercury Display"/>
                      </a:endParaRPr>
                    </a:p>
                  </a:txBody>
                  <a:tcPr marL="76889" marR="76889" marT="38444" marB="38444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Mercury Display"/>
                        </a:rPr>
                        <a:t>61.2% vs 48.6%</a:t>
                      </a:r>
                    </a:p>
                    <a:p>
                      <a:r>
                        <a:rPr lang="en-US" sz="1400" dirty="0">
                          <a:latin typeface="Mercury Display"/>
                        </a:rPr>
                        <a:t>p=0.038</a:t>
                      </a:r>
                    </a:p>
                  </a:txBody>
                  <a:tcPr marL="76889" marR="76889" marT="38444" marB="38444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Mercury Display"/>
                        </a:rPr>
                        <a:t>Treatment failure reduction</a:t>
                      </a:r>
                    </a:p>
                  </a:txBody>
                  <a:tcPr marL="76889" marR="76889" marT="38444" marB="38444"/>
                </a:tc>
                <a:extLst>
                  <a:ext uri="{0D108BD9-81ED-4DB2-BD59-A6C34878D82A}">
                    <a16:rowId xmlns:a16="http://schemas.microsoft.com/office/drawing/2014/main" val="445868762"/>
                  </a:ext>
                </a:extLst>
              </a:tr>
              <a:tr h="99624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Mercury Display"/>
                        </a:rPr>
                        <a:t>Prybylski. 2015.</a:t>
                      </a:r>
                    </a:p>
                  </a:txBody>
                  <a:tcPr marL="76889" marR="76889" marT="38444" marB="3844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Mercury Display"/>
                        </a:rPr>
                        <a:t>N=1677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Mercury Display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Mercury Display"/>
                        </a:rPr>
                        <a:t>MRSA Bacteremia</a:t>
                      </a:r>
                    </a:p>
                  </a:txBody>
                  <a:tcPr marL="76889" marR="76889" marT="38444" marB="38444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Mercury Display"/>
                        </a:rPr>
                        <a:t>Treatment</a:t>
                      </a:r>
                      <a:r>
                        <a:rPr lang="en-US" sz="1400" baseline="0" dirty="0">
                          <a:latin typeface="Mercury Display"/>
                        </a:rPr>
                        <a:t> failure: </a:t>
                      </a:r>
                    </a:p>
                    <a:p>
                      <a:r>
                        <a:rPr lang="en-US" sz="1400" baseline="0" dirty="0">
                          <a:latin typeface="Mercury Display"/>
                        </a:rPr>
                        <a:t>Troughs </a:t>
                      </a:r>
                      <a:r>
                        <a:rPr lang="en-US" sz="1400" baseline="0" dirty="0">
                          <a:latin typeface="Mercury Display"/>
                          <a:cs typeface="Times New Roman" panose="02020603050405020304" pitchFamily="18" charset="0"/>
                        </a:rPr>
                        <a:t>≥ 15 vs 10-14.9</a:t>
                      </a:r>
                      <a:endParaRPr lang="en-US" sz="1400" dirty="0">
                        <a:latin typeface="Mercury Display"/>
                      </a:endParaRPr>
                    </a:p>
                  </a:txBody>
                  <a:tcPr marL="76889" marR="76889" marT="38444" marB="38444"/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Mercury Display"/>
                        </a:rPr>
                        <a:t>OR 0.87</a:t>
                      </a:r>
                    </a:p>
                    <a:p>
                      <a:r>
                        <a:rPr lang="en-US" sz="1400" baseline="0" dirty="0">
                          <a:latin typeface="Mercury Display"/>
                        </a:rPr>
                        <a:t>95% CI 0.6-1.25</a:t>
                      </a:r>
                      <a:endParaRPr lang="en-US" sz="1400" dirty="0">
                        <a:latin typeface="Mercury Display"/>
                      </a:endParaRPr>
                    </a:p>
                  </a:txBody>
                  <a:tcPr marL="76889" marR="76889" marT="38444" marB="38444"/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Mercury Display"/>
                        </a:rPr>
                        <a:t>No 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Mercury Display"/>
                          <a:ea typeface="+mn-ea"/>
                          <a:cs typeface="Times New Roman" panose="02020603050405020304" pitchFamily="18" charset="0"/>
                        </a:rPr>
                        <a:t>treatment failure </a:t>
                      </a:r>
                      <a:r>
                        <a:rPr lang="en-US" sz="1400" baseline="0" dirty="0">
                          <a:latin typeface="Mercury Display"/>
                        </a:rPr>
                        <a:t>reduction</a:t>
                      </a:r>
                      <a:endParaRPr lang="en-US" sz="1400" dirty="0">
                        <a:latin typeface="Mercury Display"/>
                      </a:endParaRPr>
                    </a:p>
                  </a:txBody>
                  <a:tcPr marL="76889" marR="76889" marT="38444" marB="38444"/>
                </a:tc>
                <a:extLst>
                  <a:ext uri="{0D108BD9-81ED-4DB2-BD59-A6C34878D82A}">
                    <a16:rowId xmlns:a16="http://schemas.microsoft.com/office/drawing/2014/main" val="2980134684"/>
                  </a:ext>
                </a:extLst>
              </a:tr>
              <a:tr h="996249">
                <a:tc>
                  <a:txBody>
                    <a:bodyPr/>
                    <a:lstStyle/>
                    <a:p>
                      <a:endParaRPr lang="en-US" sz="1400" dirty="0">
                        <a:latin typeface="Mercury Display"/>
                      </a:endParaRPr>
                    </a:p>
                  </a:txBody>
                  <a:tcPr marL="76889" marR="76889" marT="38444" marB="3844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Mercury Display"/>
                      </a:endParaRPr>
                    </a:p>
                  </a:txBody>
                  <a:tcPr marL="76889" marR="76889" marT="38444" marB="38444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Mercury Display"/>
                        </a:rPr>
                        <a:t>Treatment</a:t>
                      </a:r>
                      <a:r>
                        <a:rPr lang="en-US" sz="1400" baseline="0" dirty="0">
                          <a:latin typeface="Mercury Display"/>
                        </a:rPr>
                        <a:t> failure:          AUC/MIC &gt; 400</a:t>
                      </a:r>
                      <a:endParaRPr lang="en-US" sz="1400" dirty="0">
                        <a:latin typeface="Mercury Display"/>
                      </a:endParaRPr>
                    </a:p>
                  </a:txBody>
                  <a:tcPr marL="76889" marR="76889" marT="38444" marB="38444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Mercury Display"/>
                        </a:rPr>
                        <a:t>OR 0.41</a:t>
                      </a:r>
                    </a:p>
                    <a:p>
                      <a:r>
                        <a:rPr lang="en-US" sz="1400" dirty="0">
                          <a:latin typeface="Mercury Display"/>
                        </a:rPr>
                        <a:t>95%</a:t>
                      </a:r>
                      <a:r>
                        <a:rPr lang="en-US" sz="1400" baseline="0" dirty="0">
                          <a:latin typeface="Mercury Display"/>
                        </a:rPr>
                        <a:t> CI 0.31-0.53</a:t>
                      </a:r>
                      <a:endParaRPr lang="en-US" sz="1400" dirty="0">
                        <a:latin typeface="Mercury Display"/>
                      </a:endParaRPr>
                    </a:p>
                  </a:txBody>
                  <a:tcPr marL="76889" marR="76889" marT="38444" marB="38444"/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Mercury Display"/>
                        </a:rPr>
                        <a:t>Treatment failure reduction</a:t>
                      </a:r>
                      <a:endParaRPr lang="en-US" sz="1400" dirty="0">
                        <a:latin typeface="Mercury Display"/>
                      </a:endParaRPr>
                    </a:p>
                  </a:txBody>
                  <a:tcPr marL="76889" marR="76889" marT="38444" marB="38444"/>
                </a:tc>
                <a:extLst>
                  <a:ext uri="{0D108BD9-81ED-4DB2-BD59-A6C34878D82A}">
                    <a16:rowId xmlns:a16="http://schemas.microsoft.com/office/drawing/2014/main" val="326661888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B13F6D6-F9F7-4F96-8F19-356A00934B47}"/>
              </a:ext>
            </a:extLst>
          </p:cNvPr>
          <p:cNvSpPr/>
          <p:nvPr/>
        </p:nvSpPr>
        <p:spPr>
          <a:xfrm>
            <a:off x="609600" y="6153090"/>
            <a:ext cx="3429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Mercury Display"/>
                <a:cs typeface="Calibri" panose="020F0502020204030204" pitchFamily="34" charset="0"/>
              </a:rPr>
              <a:t>Kullar R, et al. </a:t>
            </a:r>
            <a:r>
              <a:rPr lang="en-US" sz="1000" i="1" dirty="0">
                <a:latin typeface="Mercury Display"/>
                <a:cs typeface="Calibri" panose="020F0502020204030204" pitchFamily="34" charset="0"/>
              </a:rPr>
              <a:t>Clin Infect Dis</a:t>
            </a:r>
            <a:r>
              <a:rPr lang="en-US" sz="1000" dirty="0">
                <a:latin typeface="Mercury Display"/>
                <a:cs typeface="Calibri" panose="020F0502020204030204" pitchFamily="34" charset="0"/>
              </a:rPr>
              <a:t>. 2011;52(8):975-981.</a:t>
            </a:r>
          </a:p>
          <a:p>
            <a:pPr>
              <a:defRPr/>
            </a:pPr>
            <a:r>
              <a:rPr lang="en-US" sz="1000" dirty="0">
                <a:latin typeface="Mercury Display"/>
                <a:cs typeface="Calibri" panose="020F0502020204030204" pitchFamily="34" charset="0"/>
              </a:rPr>
              <a:t>Prybylski JP. </a:t>
            </a:r>
            <a:r>
              <a:rPr lang="en-US" sz="1000" i="1" dirty="0">
                <a:latin typeface="Mercury Display"/>
                <a:cs typeface="Calibri" panose="020F0502020204030204" pitchFamily="34" charset="0"/>
              </a:rPr>
              <a:t>Pharmacotherapy</a:t>
            </a:r>
            <a:r>
              <a:rPr lang="en-US" sz="1000" dirty="0">
                <a:latin typeface="Mercury Display"/>
                <a:cs typeface="Calibri" panose="020F0502020204030204" pitchFamily="34" charset="0"/>
              </a:rPr>
              <a:t>. 2015;35(10):889-898.</a:t>
            </a:r>
          </a:p>
        </p:txBody>
      </p:sp>
    </p:spTree>
    <p:extLst>
      <p:ext uri="{BB962C8B-B14F-4D97-AF65-F5344CB8AC3E}">
        <p14:creationId xmlns:p14="http://schemas.microsoft.com/office/powerpoint/2010/main" val="6483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70DAE-326A-41FD-9B56-486A5E08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Trough vs AUC Monitoring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37C2B8-7816-43E9-B267-2B2078967C70}"/>
              </a:ext>
            </a:extLst>
          </p:cNvPr>
          <p:cNvGraphicFramePr>
            <a:graphicFrameLocks noGrp="1"/>
          </p:cNvGraphicFramePr>
          <p:nvPr/>
        </p:nvGraphicFramePr>
        <p:xfrm>
          <a:off x="1905000" y="2209800"/>
          <a:ext cx="8382000" cy="336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65920656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33970148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Troughs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Area Under the Curve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6402011"/>
                  </a:ext>
                </a:extLst>
              </a:tr>
              <a:tr h="1750807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000" dirty="0"/>
                        <a:t>75% accurate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20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/>
                        <a:t>Common PK/PD Target: 15-20 mcg/mL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20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/>
                        <a:t>Surrogate for AUC/MIC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20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/>
                        <a:t>Efficacy range = Toxicity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000" dirty="0"/>
                        <a:t>97-98% accurate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20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/>
                        <a:t>Common PK/PD Target: 400-600 mcg*h/mL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20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/>
                        <a:t>Patient-specific calculations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20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/>
                        <a:t>Safety and potentially efficacy 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918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597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1545-DCF8-4640-A8DE-3FB2E43C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Vancomycin SOP &amp; A Patient Case</a:t>
            </a:r>
          </a:p>
        </p:txBody>
      </p:sp>
    </p:spTree>
    <p:extLst>
      <p:ext uri="{BB962C8B-B14F-4D97-AF65-F5344CB8AC3E}">
        <p14:creationId xmlns:p14="http://schemas.microsoft.com/office/powerpoint/2010/main" val="2067562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DA3B4-D647-42D0-9BAA-B871E8600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Points of Therapeutic Drug Monitoring (TDM): Institutional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AC5DE-351C-40D0-9A9E-D16EA304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693914"/>
            <a:ext cx="11582400" cy="2011686"/>
          </a:xfrm>
        </p:spPr>
        <p:txBody>
          <a:bodyPr>
            <a:normAutofit/>
          </a:bodyPr>
          <a:lstStyle/>
          <a:p>
            <a:r>
              <a:rPr lang="en-US" sz="1200" dirty="0"/>
              <a:t> </a:t>
            </a:r>
            <a:r>
              <a:rPr lang="en-US" sz="1200" baseline="30000" dirty="0"/>
              <a:t>^</a:t>
            </a:r>
            <a:r>
              <a:rPr lang="en-US" sz="1200" dirty="0"/>
              <a:t> Unstable renal function: Rapidly increasing or decreasing estimated GFR</a:t>
            </a:r>
          </a:p>
          <a:p>
            <a:r>
              <a:rPr lang="en-US" sz="1200" dirty="0"/>
              <a:t> </a:t>
            </a:r>
            <a:r>
              <a:rPr lang="en-US" sz="1200" baseline="30000" dirty="0"/>
              <a:t>#</a:t>
            </a:r>
            <a:r>
              <a:rPr lang="en-US" sz="1200" dirty="0"/>
              <a:t> OPAT (Outpatient Parenteral Antimicrobial Therapy): Refer to the OPAT section in the Considerations for Special Populations for more details</a:t>
            </a:r>
          </a:p>
          <a:p>
            <a:r>
              <a:rPr lang="en-US" sz="1200" dirty="0"/>
              <a:t> </a:t>
            </a:r>
            <a:r>
              <a:rPr lang="en-US" sz="1200" baseline="30000" dirty="0"/>
              <a:t>*</a:t>
            </a:r>
            <a:r>
              <a:rPr lang="en-US" sz="1200" dirty="0"/>
              <a:t> Patients with uncomplicated infections and prophylaxis requiring a short duration of therapy may not require TDM. If warranted, a trough goal of 10-15 mcg/mL may be considered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629784-2B08-4DFA-924D-EA12CC1BF42F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2225034"/>
          <a:ext cx="9753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54808812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72207226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147103877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674953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AUC Goal (mcg*h/mL)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Trough Goal (mcg/mL)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Number of Concentrations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981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Unstable Renal Function</a:t>
                      </a:r>
                      <a:r>
                        <a:rPr lang="en-US" sz="1600" baseline="30000" dirty="0"/>
                        <a:t>^</a:t>
                      </a:r>
                      <a:r>
                        <a:rPr lang="en-US" sz="1600" baseline="0" dirty="0"/>
                        <a:t>, </a:t>
                      </a:r>
                      <a:r>
                        <a:rPr lang="en-US" sz="1600" dirty="0"/>
                        <a:t>Hemodialysis (HD) / Peritoneal Dialysis, (PD), or OPAT</a:t>
                      </a:r>
                      <a:r>
                        <a:rPr lang="en-US" sz="1600" baseline="30000" dirty="0"/>
                        <a:t>#</a:t>
                      </a:r>
                      <a:endParaRPr 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500 </a:t>
                      </a:r>
                    </a:p>
                    <a:p>
                      <a:pPr algn="ctr"/>
                      <a:r>
                        <a:rPr lang="en-US" sz="1600" dirty="0"/>
                        <a:t>(Range of 400-600 acceptable)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Unstable Renal Function: 15-20</a:t>
                      </a:r>
                    </a:p>
                    <a:p>
                      <a:pPr algn="ctr"/>
                      <a:r>
                        <a:rPr lang="en-US" sz="1600" dirty="0"/>
                        <a:t>HD/PD: 15-25</a:t>
                      </a:r>
                    </a:p>
                    <a:p>
                      <a:pPr algn="ctr"/>
                      <a:r>
                        <a:rPr lang="en-US" sz="1600" dirty="0"/>
                        <a:t>OPAT: Variable</a:t>
                      </a:r>
                      <a:r>
                        <a:rPr lang="en-US" sz="1600" baseline="30000" dirty="0"/>
                        <a:t>#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5098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All Others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Non-CNS Infection: 10-20</a:t>
                      </a:r>
                      <a:r>
                        <a:rPr lang="en-US" sz="1600" baseline="30000" dirty="0"/>
                        <a:t>*</a:t>
                      </a:r>
                    </a:p>
                    <a:p>
                      <a:pPr algn="ctr"/>
                      <a:r>
                        <a:rPr lang="en-US" sz="1600" baseline="0" dirty="0"/>
                        <a:t>CNS Infection: 15-20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670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802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1F835-81DE-447F-A6CE-E2C44CB2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Therapeutic Drug Monitoring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3770F44D-96D8-445A-AF4B-AE403E27257A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595966" y="1851820"/>
              <a:ext cx="9000068" cy="36224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1196">
                      <a:extLst>
                        <a:ext uri="{9D8B030D-6E8A-4147-A177-3AD203B41FA5}">
                          <a16:colId xmlns:a16="http://schemas.microsoft.com/office/drawing/2014/main" val="2921197061"/>
                        </a:ext>
                      </a:extLst>
                    </a:gridCol>
                    <a:gridCol w="3600027">
                      <a:extLst>
                        <a:ext uri="{9D8B030D-6E8A-4147-A177-3AD203B41FA5}">
                          <a16:colId xmlns:a16="http://schemas.microsoft.com/office/drawing/2014/main" val="153377978"/>
                        </a:ext>
                      </a:extLst>
                    </a:gridCol>
                    <a:gridCol w="2858845">
                      <a:extLst>
                        <a:ext uri="{9D8B030D-6E8A-4147-A177-3AD203B41FA5}">
                          <a16:colId xmlns:a16="http://schemas.microsoft.com/office/drawing/2014/main" val="2708076207"/>
                        </a:ext>
                      </a:extLst>
                    </a:gridCol>
                  </a:tblGrid>
                  <a:tr h="6282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AUC: Bayesian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AUC: Trapezoidal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AUC: Total Daily Dose (TDD)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4774436"/>
                      </a:ext>
                    </a:extLst>
                  </a:tr>
                  <a:tr h="2876909"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/>
                            <a:t>1-2 levels required: Regardless of timing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endParaRPr lang="en-US" sz="1600" dirty="0"/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/>
                            <a:t>Costly software application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endParaRPr lang="en-US" sz="1600" dirty="0"/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/>
                            <a:t>Complex and impractical for institutions on a large-scale level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marR="0" lvl="0" indent="-285750" algn="l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Char char="-"/>
                            <a:tabLst/>
                            <a:defRPr/>
                          </a:pPr>
                          <a:r>
                            <a:rPr lang="en-US" sz="1600" dirty="0"/>
                            <a:t>2 levels required: 2 h post-infusion and trough</a:t>
                          </a:r>
                        </a:p>
                        <a:p>
                          <a:pPr marL="285750" marR="0" lvl="0" indent="-285750" algn="l" defTabSz="68578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Char char="-"/>
                            <a:tabLst/>
                            <a:defRPr/>
                          </a:pPr>
                          <a:endParaRPr lang="en-US" sz="1600" dirty="0"/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/>
                            <a:t>1</a:t>
                          </a:r>
                          <a:r>
                            <a:rPr lang="en-US" sz="1600" baseline="30000" dirty="0"/>
                            <a:t>st</a:t>
                          </a:r>
                          <a:r>
                            <a:rPr lang="en-US" sz="1600" dirty="0"/>
                            <a:t> order PK equations used for AMGs: Ke, Vd, Cmax, etc.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endParaRPr lang="en-US" sz="1600" dirty="0"/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/>
                            <a:t>AUC</a:t>
                          </a:r>
                          <a:r>
                            <a:rPr lang="en-US" sz="1600" baseline="-25000" dirty="0"/>
                            <a:t>Inf</a:t>
                          </a:r>
                          <a:r>
                            <a:rPr lang="en-US" sz="1600" baseline="0" dirty="0"/>
                            <a:t>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𝐶𝑚𝑎𝑥</m:t>
                                  </m:r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 + </m:t>
                                  </m:r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𝐶𝑚𝑖𝑛</m:t>
                                  </m:r>
                                </m:num>
                                <m:den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 ∗ </m:t>
                              </m:r>
                              <m:r>
                                <m:rPr>
                                  <m:sty m:val="p"/>
                                </m:rPr>
                                <a:rPr lang="el-GR" sz="1600" b="0" i="1" baseline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600" b="0" i="1" baseline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1600" b="0" baseline="0" dirty="0"/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endParaRPr lang="en-US" sz="1600" b="0" baseline="0" dirty="0"/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/>
                            <a:t>AUC</a:t>
                          </a:r>
                          <a:r>
                            <a:rPr lang="en-US" sz="1600" baseline="-25000" dirty="0"/>
                            <a:t>Elim</a:t>
                          </a:r>
                          <a:r>
                            <a:rPr lang="en-US" sz="1600" baseline="0" dirty="0"/>
                            <a:t>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𝐶𝑚𝑎𝑥</m:t>
                                  </m:r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𝐶𝑚𝑖𝑛</m:t>
                                  </m:r>
                                </m:num>
                                <m:den>
                                  <m:r>
                                    <a:rPr lang="en-US" sz="1600" b="0" i="1" baseline="0" smtClean="0">
                                      <a:latin typeface="Cambria Math" panose="02040503050406030204" pitchFamily="18" charset="0"/>
                                    </a:rPr>
                                    <m:t>𝐾𝑒</m:t>
                                  </m:r>
                                </m:den>
                              </m:f>
                            </m:oMath>
                          </a14:m>
                          <a:endParaRPr lang="en-US" sz="1600" dirty="0"/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endParaRPr lang="en-US" sz="1600" dirty="0"/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i="0" dirty="0">
                              <a:latin typeface="+mn-lt"/>
                            </a:rPr>
                            <a:t>AUC</a:t>
                          </a:r>
                          <a:r>
                            <a:rPr lang="en-US" sz="1600" i="0" baseline="0" dirty="0">
                              <a:latin typeface="+mn-lt"/>
                            </a:rPr>
                            <a:t> = AUC</a:t>
                          </a:r>
                          <a:r>
                            <a:rPr lang="en-US" sz="1600" i="0" baseline="-25000" dirty="0">
                              <a:latin typeface="+mn-lt"/>
                            </a:rPr>
                            <a:t>Inf</a:t>
                          </a:r>
                          <a:r>
                            <a:rPr lang="en-US" sz="1600" i="0" baseline="0" dirty="0">
                              <a:latin typeface="+mn-lt"/>
                            </a:rPr>
                            <a:t> + AUC</a:t>
                          </a:r>
                          <a:r>
                            <a:rPr lang="en-US" sz="1600" i="0" baseline="-25000" dirty="0">
                              <a:latin typeface="+mn-lt"/>
                            </a:rPr>
                            <a:t>Elim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/>
                            <a:t>2 levels required: 2 h post-infusion and trough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endParaRPr lang="en-US" sz="1600" dirty="0"/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/>
                            <a:t>1</a:t>
                          </a:r>
                          <a:r>
                            <a:rPr lang="en-US" sz="1600" baseline="30000" dirty="0"/>
                            <a:t>st</a:t>
                          </a:r>
                          <a:r>
                            <a:rPr lang="en-US" sz="1600" dirty="0"/>
                            <a:t> order PK equations used for AMGs: Similar to trapezoidal method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endParaRPr lang="en-US" sz="1600" dirty="0"/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/>
                            <a:t>AUC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𝑇𝐷𝐷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𝐾𝑒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∗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𝑉𝑑</m:t>
                                  </m:r>
                                </m:den>
                              </m:f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23235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3770F44D-96D8-445A-AF4B-AE403E27257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58314662"/>
                  </p:ext>
                </p:extLst>
              </p:nvPr>
            </p:nvGraphicFramePr>
            <p:xfrm>
              <a:off x="1595966" y="1851820"/>
              <a:ext cx="9000068" cy="362244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1196">
                      <a:extLst>
                        <a:ext uri="{9D8B030D-6E8A-4147-A177-3AD203B41FA5}">
                          <a16:colId xmlns:a16="http://schemas.microsoft.com/office/drawing/2014/main" val="2921197061"/>
                        </a:ext>
                      </a:extLst>
                    </a:gridCol>
                    <a:gridCol w="3600027">
                      <a:extLst>
                        <a:ext uri="{9D8B030D-6E8A-4147-A177-3AD203B41FA5}">
                          <a16:colId xmlns:a16="http://schemas.microsoft.com/office/drawing/2014/main" val="153377978"/>
                        </a:ext>
                      </a:extLst>
                    </a:gridCol>
                    <a:gridCol w="2858845">
                      <a:extLst>
                        <a:ext uri="{9D8B030D-6E8A-4147-A177-3AD203B41FA5}">
                          <a16:colId xmlns:a16="http://schemas.microsoft.com/office/drawing/2014/main" val="2708076207"/>
                        </a:ext>
                      </a:extLst>
                    </a:gridCol>
                  </a:tblGrid>
                  <a:tr h="6282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AUC: Bayesian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AUC: Trapezoidal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AUC: Total Daily Dose (TDD)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4774436"/>
                      </a:ext>
                    </a:extLst>
                  </a:tr>
                  <a:tr h="2994152"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/>
                            <a:t>1-2 levels required: Regardless of timing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endParaRPr lang="en-US" sz="1600" dirty="0"/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/>
                            <a:t>Costly software application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endParaRPr lang="en-US" sz="1600" dirty="0"/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/>
                            <a:t>Complex and impractical for institutions on a large-scale level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608" t="-21095" r="-79899" b="-2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5352" t="-21095" r="-853" b="-24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23235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4FD2B66-F27E-4726-806D-3DA9A016598E}"/>
              </a:ext>
            </a:extLst>
          </p:cNvPr>
          <p:cNvSpPr txBox="1">
            <a:spLocks/>
          </p:cNvSpPr>
          <p:nvPr/>
        </p:nvSpPr>
        <p:spPr>
          <a:xfrm>
            <a:off x="609600" y="5715000"/>
            <a:ext cx="5199321" cy="5714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latin typeface="Mercury Display"/>
                <a:cs typeface="Calibri" panose="020F0502020204030204" pitchFamily="34" charset="0"/>
              </a:rPr>
              <a:t>Rybak M, et al. </a:t>
            </a:r>
            <a:r>
              <a:rPr lang="en-US" sz="1000" i="1" dirty="0">
                <a:latin typeface="Mercury Display"/>
                <a:cs typeface="Calibri" panose="020F0502020204030204" pitchFamily="34" charset="0"/>
              </a:rPr>
              <a:t>Am J Health-Syst Pharm</a:t>
            </a:r>
            <a:r>
              <a:rPr lang="en-US" sz="1000" dirty="0">
                <a:latin typeface="Mercury Display"/>
                <a:cs typeface="Calibri" panose="020F0502020204030204" pitchFamily="34" charset="0"/>
              </a:rPr>
              <a:t>. 2009;66(1):82-98.</a:t>
            </a:r>
          </a:p>
          <a:p>
            <a:pPr>
              <a:defRPr/>
            </a:pPr>
            <a:r>
              <a:rPr lang="en-US" sz="1000" dirty="0">
                <a:latin typeface="Mercury Display"/>
                <a:cs typeface="Calibri" panose="020F0502020204030204" pitchFamily="34" charset="0"/>
              </a:rPr>
              <a:t>Pai MP, et al. </a:t>
            </a:r>
            <a:r>
              <a:rPr lang="en-US" sz="1000" i="1" dirty="0">
                <a:latin typeface="Mercury Display"/>
                <a:cs typeface="Calibri" panose="020F0502020204030204" pitchFamily="34" charset="0"/>
              </a:rPr>
              <a:t>Adv Drug Deliv Rev</a:t>
            </a:r>
            <a:r>
              <a:rPr lang="en-US" sz="1000" dirty="0">
                <a:latin typeface="Mercury Display"/>
                <a:cs typeface="Calibri" panose="020F0502020204030204" pitchFamily="34" charset="0"/>
              </a:rPr>
              <a:t>. 2014;77:50-57.</a:t>
            </a:r>
          </a:p>
          <a:p>
            <a:pPr>
              <a:defRPr/>
            </a:pPr>
            <a:r>
              <a:rPr lang="en-US" sz="1000" dirty="0">
                <a:latin typeface="Mercury Display"/>
                <a:cs typeface="Calibri" panose="020F0502020204030204" pitchFamily="34" charset="0"/>
              </a:rPr>
              <a:t>Neely MN, et al. </a:t>
            </a:r>
            <a:r>
              <a:rPr lang="en-US" sz="1000" i="1" dirty="0">
                <a:latin typeface="Mercury Display"/>
                <a:cs typeface="Calibri" panose="020F0502020204030204" pitchFamily="34" charset="0"/>
              </a:rPr>
              <a:t>Antimicrob Agents Chemother</a:t>
            </a:r>
            <a:r>
              <a:rPr lang="en-US" sz="1000" dirty="0">
                <a:latin typeface="Mercury Display"/>
                <a:cs typeface="Calibri" panose="020F0502020204030204" pitchFamily="34" charset="0"/>
              </a:rPr>
              <a:t>. 2018;62(2):e02042-17.</a:t>
            </a:r>
          </a:p>
          <a:p>
            <a:pPr>
              <a:defRPr/>
            </a:pPr>
            <a:r>
              <a:rPr lang="en-US" sz="1000" dirty="0">
                <a:latin typeface="Mercury Display"/>
                <a:cs typeface="Calibri" panose="020F0502020204030204" pitchFamily="34" charset="0"/>
              </a:rPr>
              <a:t>Turner RB, et al. </a:t>
            </a:r>
            <a:r>
              <a:rPr lang="en-US" sz="1000" i="1" dirty="0">
                <a:latin typeface="Mercury Display"/>
                <a:cs typeface="Calibri" panose="020F0502020204030204" pitchFamily="34" charset="0"/>
              </a:rPr>
              <a:t>Pharmacotherapy</a:t>
            </a:r>
            <a:r>
              <a:rPr lang="en-US" sz="1000" dirty="0">
                <a:latin typeface="Mercury Display"/>
                <a:cs typeface="Calibri" panose="020F0502020204030204" pitchFamily="34" charset="0"/>
              </a:rPr>
              <a:t>. 2018;38(12):1174-1183.</a:t>
            </a:r>
          </a:p>
          <a:p>
            <a:pPr>
              <a:defRPr/>
            </a:pPr>
            <a:r>
              <a:rPr lang="en-US" sz="1000" dirty="0">
                <a:latin typeface="Mercury Display"/>
                <a:cs typeface="Calibri" panose="020F0502020204030204" pitchFamily="34" charset="0"/>
              </a:rPr>
              <a:t>Finch NA, et al. </a:t>
            </a:r>
            <a:r>
              <a:rPr lang="en-US" sz="1000" i="1" dirty="0">
                <a:latin typeface="Mercury Display"/>
                <a:cs typeface="Calibri" panose="020F0502020204030204" pitchFamily="34" charset="0"/>
              </a:rPr>
              <a:t>Antimicrob Agents Chemother</a:t>
            </a:r>
            <a:r>
              <a:rPr lang="en-US" sz="1000" dirty="0">
                <a:latin typeface="Mercury Display"/>
                <a:cs typeface="Calibri" panose="020F0502020204030204" pitchFamily="34" charset="0"/>
              </a:rPr>
              <a:t>. 2017;61(12):e01293-17.</a:t>
            </a:r>
          </a:p>
          <a:p>
            <a:pPr>
              <a:defRPr/>
            </a:pPr>
            <a:r>
              <a:rPr lang="en-US" sz="1000" dirty="0">
                <a:latin typeface="Mercury Display"/>
                <a:cs typeface="Calibri" panose="020F0502020204030204" pitchFamily="34" charset="0"/>
              </a:rPr>
              <a:t>Lewis P. </a:t>
            </a:r>
            <a:r>
              <a:rPr lang="en-US" sz="1000" i="1" dirty="0">
                <a:latin typeface="Mercury Display"/>
                <a:cs typeface="Calibri" panose="020F0502020204030204" pitchFamily="34" charset="0"/>
              </a:rPr>
              <a:t>Ther Drug Monit</a:t>
            </a:r>
            <a:r>
              <a:rPr lang="en-US" sz="1000" dirty="0">
                <a:latin typeface="Mercury Display"/>
                <a:cs typeface="Calibri" panose="020F0502020204030204" pitchFamily="34" charset="0"/>
              </a:rPr>
              <a:t>. 2017. doi: 10.1097/FTD.0000000000000500.</a:t>
            </a:r>
          </a:p>
        </p:txBody>
      </p:sp>
    </p:spTree>
    <p:extLst>
      <p:ext uri="{BB962C8B-B14F-4D97-AF65-F5344CB8AC3E}">
        <p14:creationId xmlns:p14="http://schemas.microsoft.com/office/powerpoint/2010/main" val="276700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Discuss the pharmacokinetics/pharmacodynamics of vancomycin.</a:t>
            </a:r>
          </a:p>
          <a:p>
            <a:endParaRPr lang="en-US" sz="2000" dirty="0"/>
          </a:p>
          <a:p>
            <a:r>
              <a:rPr lang="en-US" sz="2000" dirty="0"/>
              <a:t>Describe optimal vancomycin monitoring methods.</a:t>
            </a:r>
          </a:p>
          <a:p>
            <a:endParaRPr lang="en-US" sz="2000" dirty="0"/>
          </a:p>
          <a:p>
            <a:r>
              <a:rPr lang="en-US" sz="2000" dirty="0"/>
              <a:t>Apply dosing and monitoring strategies using a patient case.</a:t>
            </a:r>
          </a:p>
        </p:txBody>
      </p:sp>
    </p:spTree>
    <p:extLst>
      <p:ext uri="{BB962C8B-B14F-4D97-AF65-F5344CB8AC3E}">
        <p14:creationId xmlns:p14="http://schemas.microsoft.com/office/powerpoint/2010/main" val="542237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FA76-EE75-4316-BECD-212D0944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758CD-5BDD-4694-86CA-8BAAE8D2D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54 YOF with PMH of IVDU, T2DM, and HTN presents to the ED with fever and  generalized malaise. A vegetation was noted on a native tricuspid valve via a bedside echocardiogram.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Temp 38.5 | BP 84/62 | P 130 | RR 28 | Lactate 3.4</a:t>
            </a:r>
          </a:p>
          <a:p>
            <a:pPr marL="0" indent="0" algn="ctr">
              <a:buNone/>
            </a:pPr>
            <a:r>
              <a:rPr lang="en-US" sz="2000" dirty="0"/>
              <a:t>ABW 85 kg | Ht 175 cm | BMI 27.8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ED team wants to start vancomycin PTM and piperacillin/tazobactam 4.5 g IV Q6h for suspected endocarditis.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097D1C-6C4F-4AE2-9B80-17AA0F23C35D}"/>
              </a:ext>
            </a:extLst>
          </p:cNvPr>
          <p:cNvGrpSpPr/>
          <p:nvPr/>
        </p:nvGrpSpPr>
        <p:grpSpPr>
          <a:xfrm>
            <a:off x="6331734" y="3863183"/>
            <a:ext cx="2486404" cy="803752"/>
            <a:chOff x="2357589" y="3846670"/>
            <a:chExt cx="2486404" cy="80375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9AF6426-1BBC-4155-A732-65931D6C3548}"/>
                </a:ext>
              </a:extLst>
            </p:cNvPr>
            <p:cNvCxnSpPr>
              <a:cxnSpLocks/>
            </p:cNvCxnSpPr>
            <p:nvPr/>
          </p:nvCxnSpPr>
          <p:spPr>
            <a:xfrm>
              <a:off x="2427593" y="4231852"/>
              <a:ext cx="1553100" cy="38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C50C6AE-DB5B-4FAB-9D60-AEDAD644C2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9700" y="3846670"/>
              <a:ext cx="9432" cy="7545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B9AC331-DFA3-496A-938F-145ED9C1F8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0580" y="3884129"/>
              <a:ext cx="9432" cy="7545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C1F168-88ED-4B74-B1BC-B0E92A29CE4D}"/>
                </a:ext>
              </a:extLst>
            </p:cNvPr>
            <p:cNvSpPr txBox="1"/>
            <p:nvPr/>
          </p:nvSpPr>
          <p:spPr>
            <a:xfrm>
              <a:off x="2357589" y="3846670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133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04494A-3960-4A5A-88B4-DD9E8C98E1DE}"/>
                </a:ext>
              </a:extLst>
            </p:cNvPr>
            <p:cNvSpPr txBox="1"/>
            <p:nvPr/>
          </p:nvSpPr>
          <p:spPr>
            <a:xfrm>
              <a:off x="2959422" y="3850273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98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CAD0D1-0DC6-4D5C-9F86-253808CD377C}"/>
                </a:ext>
              </a:extLst>
            </p:cNvPr>
            <p:cNvSpPr txBox="1"/>
            <p:nvPr/>
          </p:nvSpPr>
          <p:spPr>
            <a:xfrm>
              <a:off x="3613372" y="3850273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22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DF126E-2057-42AB-8BAE-3B40261759D0}"/>
                </a:ext>
              </a:extLst>
            </p:cNvPr>
            <p:cNvSpPr txBox="1"/>
            <p:nvPr/>
          </p:nvSpPr>
          <p:spPr>
            <a:xfrm>
              <a:off x="2401576" y="4311256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4.4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56E3FB-6C93-4468-9380-588C6E83F9DB}"/>
                </a:ext>
              </a:extLst>
            </p:cNvPr>
            <p:cNvSpPr txBox="1"/>
            <p:nvPr/>
          </p:nvSpPr>
          <p:spPr>
            <a:xfrm>
              <a:off x="2946498" y="4311868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25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94373C-76D0-4BE4-88AD-F7A069464C7E}"/>
                </a:ext>
              </a:extLst>
            </p:cNvPr>
            <p:cNvSpPr txBox="1"/>
            <p:nvPr/>
          </p:nvSpPr>
          <p:spPr>
            <a:xfrm>
              <a:off x="3500267" y="4311256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1.73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96BE26A-6029-4050-B866-1A3D03BDA1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4962" y="3923754"/>
              <a:ext cx="449986" cy="3198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1A7077E-BD71-4AAD-8FB1-F0AE3F30F21A}"/>
                </a:ext>
              </a:extLst>
            </p:cNvPr>
            <p:cNvCxnSpPr>
              <a:cxnSpLocks/>
            </p:cNvCxnSpPr>
            <p:nvPr/>
          </p:nvCxnSpPr>
          <p:spPr>
            <a:xfrm>
              <a:off x="3942815" y="4225586"/>
              <a:ext cx="397586" cy="4148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8E6DD2-B698-42EE-A95C-62163151A9A3}"/>
                </a:ext>
              </a:extLst>
            </p:cNvPr>
            <p:cNvSpPr txBox="1"/>
            <p:nvPr/>
          </p:nvSpPr>
          <p:spPr>
            <a:xfrm>
              <a:off x="4202652" y="4071403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95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192AB7-5659-4F7C-9BBF-CFE8511D4609}"/>
              </a:ext>
            </a:extLst>
          </p:cNvPr>
          <p:cNvGrpSpPr/>
          <p:nvPr/>
        </p:nvGrpSpPr>
        <p:grpSpPr>
          <a:xfrm>
            <a:off x="3377091" y="3741044"/>
            <a:ext cx="1648653" cy="1014642"/>
            <a:chOff x="5270057" y="3709758"/>
            <a:chExt cx="1648653" cy="101464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2D39CC6-4E86-4616-BC4E-91DCDA41D947}"/>
                </a:ext>
              </a:extLst>
            </p:cNvPr>
            <p:cNvCxnSpPr>
              <a:cxnSpLocks/>
            </p:cNvCxnSpPr>
            <p:nvPr/>
          </p:nvCxnSpPr>
          <p:spPr>
            <a:xfrm>
              <a:off x="5596241" y="3846670"/>
              <a:ext cx="944218" cy="7486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E74C213-D8A5-47D6-94DA-5A2B145FEA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0727" y="3855171"/>
              <a:ext cx="1000547" cy="7401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1CB2CE-6CF0-4B9C-8B86-DE51501B538D}"/>
                </a:ext>
              </a:extLst>
            </p:cNvPr>
            <p:cNvSpPr txBox="1"/>
            <p:nvPr/>
          </p:nvSpPr>
          <p:spPr>
            <a:xfrm>
              <a:off x="5270057" y="4084070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18.5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EAC183-7D84-4C59-919C-0F12BC1809DC}"/>
                </a:ext>
              </a:extLst>
            </p:cNvPr>
            <p:cNvSpPr txBox="1"/>
            <p:nvPr/>
          </p:nvSpPr>
          <p:spPr>
            <a:xfrm>
              <a:off x="5787926" y="3709758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11.9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837A4E-59D7-4405-9E8A-88BD73C2ECE6}"/>
                </a:ext>
              </a:extLst>
            </p:cNvPr>
            <p:cNvSpPr txBox="1"/>
            <p:nvPr/>
          </p:nvSpPr>
          <p:spPr>
            <a:xfrm>
              <a:off x="5767141" y="4385846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34.6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4CF585-1E08-4B91-A07E-1A639E18C3FE}"/>
                </a:ext>
              </a:extLst>
            </p:cNvPr>
            <p:cNvSpPr txBox="1"/>
            <p:nvPr/>
          </p:nvSpPr>
          <p:spPr>
            <a:xfrm>
              <a:off x="6277369" y="4084070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361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808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BC1F7-71C5-4129-8BEA-E59CB9249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Want to Dose and Monitor this Patient?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88FAE3-A979-45AC-BD52-204D349C73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2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2982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7F8E8-C820-4363-A27D-E477A9D17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Doses of </a:t>
            </a:r>
            <a:r>
              <a:rPr lang="en-US" u="sng" dirty="0"/>
              <a:t>20-30 mg/kg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4">
                <a:extLst>
                  <a:ext uri="{FF2B5EF4-FFF2-40B4-BE49-F238E27FC236}">
                    <a16:creationId xmlns:a16="http://schemas.microsoft.com/office/drawing/2014/main" id="{CF627F0C-F1C9-4211-8F20-451DAE0F23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6600" y="374819"/>
                <a:ext cx="4648201" cy="621965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rot="0" vert="horz" wrap="square" lIns="68580" tIns="34290" rIns="68580" bIns="34290" anchor="t" anchorCtr="0" upright="1">
                <a:spAutoFit/>
              </a:bodyPr>
              <a:lstStyle>
                <a:defPPr>
                  <a:defRPr lang="en-US"/>
                </a:defPPr>
                <a:lvl1pPr marR="0" algn="ctr">
                  <a:spcBef>
                    <a:spcPts val="0"/>
                  </a:spcBef>
                  <a:spcAft>
                    <a:spcPts val="0"/>
                  </a:spcAft>
                  <a:defRPr sz="1600" b="1">
                    <a:solidFill>
                      <a:srgbClr val="000000"/>
                    </a:solidFill>
                    <a:effectLst/>
                    <a:latin typeface="Mercury Display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𝑫𝒐𝒔𝒆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𝒎𝒈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𝒎𝒈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den>
                        </m:f>
                      </m:e>
                    </m: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𝑽𝒅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 Box 44">
                <a:extLst>
                  <a:ext uri="{FF2B5EF4-FFF2-40B4-BE49-F238E27FC236}">
                    <a16:creationId xmlns:a16="http://schemas.microsoft.com/office/drawing/2014/main" id="{CF627F0C-F1C9-4211-8F20-451DAE0F2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6600" y="374819"/>
                <a:ext cx="4648201" cy="6219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8BA16F3-6A9A-4EFE-9F7C-C3733D80B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7094" y="1493841"/>
            <a:ext cx="8537812" cy="498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1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57F35-16EE-4874-8670-98D5FEBD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AUC Evaluations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F6E68-872C-4355-871C-A0CD131FF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556" y="1493841"/>
            <a:ext cx="6338887" cy="489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45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B4704-713D-4180-8571-D0AD0E3DA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Chronological Options for TDM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AC6DA4-BED1-472F-B9C2-A04F765D45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1000" y="2255836"/>
          <a:ext cx="7696200" cy="117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C4EC52C-58B9-41A4-9D69-DD88F1FC3C9F}"/>
              </a:ext>
            </a:extLst>
          </p:cNvPr>
          <p:cNvGraphicFramePr>
            <a:graphicFrameLocks/>
          </p:cNvGraphicFramePr>
          <p:nvPr/>
        </p:nvGraphicFramePr>
        <p:xfrm>
          <a:off x="381000" y="4775283"/>
          <a:ext cx="7696200" cy="117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76CB49-6992-4849-A811-3DFDA4DAD8EA}"/>
              </a:ext>
            </a:extLst>
          </p:cNvPr>
          <p:cNvSpPr txBox="1">
            <a:spLocks/>
          </p:cNvSpPr>
          <p:nvPr/>
        </p:nvSpPr>
        <p:spPr>
          <a:xfrm>
            <a:off x="228600" y="1752600"/>
            <a:ext cx="10972800" cy="76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Early AUC Evaluation or Based on Preference</a:t>
            </a:r>
            <a:endParaRPr lang="en-US" sz="1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F59F4C-B8A6-4214-B6A7-FDF3B7AE1A56}"/>
              </a:ext>
            </a:extLst>
          </p:cNvPr>
          <p:cNvSpPr txBox="1">
            <a:spLocks/>
          </p:cNvSpPr>
          <p:nvPr/>
        </p:nvSpPr>
        <p:spPr>
          <a:xfrm>
            <a:off x="228600" y="4267200"/>
            <a:ext cx="10972800" cy="76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Steady-State Evaluation</a:t>
            </a:r>
            <a:endParaRPr lang="en-US" sz="1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202B2D0-2BAD-400D-AEB7-85F6EAEC4EDB}"/>
              </a:ext>
            </a:extLst>
          </p:cNvPr>
          <p:cNvGrpSpPr/>
          <p:nvPr/>
        </p:nvGrpSpPr>
        <p:grpSpPr>
          <a:xfrm>
            <a:off x="8305800" y="1914609"/>
            <a:ext cx="3576957" cy="2087101"/>
            <a:chOff x="0" y="137953"/>
            <a:chExt cx="3577434" cy="2087206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22EAA46-B1E8-4DAF-B04F-2FF2753570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57532" y="517585"/>
              <a:ext cx="253365" cy="1016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EBED779-84FE-4608-87BA-11AE503B8353}"/>
                </a:ext>
              </a:extLst>
            </p:cNvPr>
            <p:cNvSpPr/>
            <p:nvPr/>
          </p:nvSpPr>
          <p:spPr>
            <a:xfrm>
              <a:off x="517585" y="353683"/>
              <a:ext cx="2737485" cy="1435735"/>
            </a:xfrm>
            <a:custGeom>
              <a:avLst/>
              <a:gdLst>
                <a:gd name="connsiteX0" fmla="*/ 0 w 2738111"/>
                <a:gd name="connsiteY0" fmla="*/ 1436038 h 1436038"/>
                <a:gd name="connsiteX1" fmla="*/ 233916 w 2738111"/>
                <a:gd name="connsiteY1" fmla="*/ 117601 h 1436038"/>
                <a:gd name="connsiteX2" fmla="*/ 669851 w 2738111"/>
                <a:gd name="connsiteY2" fmla="*/ 1063899 h 1436038"/>
                <a:gd name="connsiteX3" fmla="*/ 946297 w 2738111"/>
                <a:gd name="connsiteY3" fmla="*/ 643 h 1436038"/>
                <a:gd name="connsiteX4" fmla="*/ 1371600 w 2738111"/>
                <a:gd name="connsiteY4" fmla="*/ 893778 h 1436038"/>
                <a:gd name="connsiteX5" fmla="*/ 1605516 w 2738111"/>
                <a:gd name="connsiteY5" fmla="*/ 21908 h 1436038"/>
                <a:gd name="connsiteX6" fmla="*/ 1998921 w 2738111"/>
                <a:gd name="connsiteY6" fmla="*/ 872513 h 1436038"/>
                <a:gd name="connsiteX7" fmla="*/ 2317897 w 2738111"/>
                <a:gd name="connsiteY7" fmla="*/ 43173 h 1436038"/>
                <a:gd name="connsiteX8" fmla="*/ 2690037 w 2738111"/>
                <a:gd name="connsiteY8" fmla="*/ 829982 h 1436038"/>
                <a:gd name="connsiteX9" fmla="*/ 2721935 w 2738111"/>
                <a:gd name="connsiteY9" fmla="*/ 904410 h 143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111" h="1436038">
                  <a:moveTo>
                    <a:pt x="0" y="1436038"/>
                  </a:moveTo>
                  <a:cubicBezTo>
                    <a:pt x="61137" y="807831"/>
                    <a:pt x="122274" y="179624"/>
                    <a:pt x="233916" y="117601"/>
                  </a:cubicBezTo>
                  <a:cubicBezTo>
                    <a:pt x="345558" y="55578"/>
                    <a:pt x="551121" y="1083392"/>
                    <a:pt x="669851" y="1063899"/>
                  </a:cubicBezTo>
                  <a:cubicBezTo>
                    <a:pt x="788581" y="1044406"/>
                    <a:pt x="829339" y="28996"/>
                    <a:pt x="946297" y="643"/>
                  </a:cubicBezTo>
                  <a:cubicBezTo>
                    <a:pt x="1063255" y="-27711"/>
                    <a:pt x="1261730" y="890234"/>
                    <a:pt x="1371600" y="893778"/>
                  </a:cubicBezTo>
                  <a:cubicBezTo>
                    <a:pt x="1481470" y="897322"/>
                    <a:pt x="1500963" y="25452"/>
                    <a:pt x="1605516" y="21908"/>
                  </a:cubicBezTo>
                  <a:cubicBezTo>
                    <a:pt x="1710069" y="18364"/>
                    <a:pt x="1880191" y="868969"/>
                    <a:pt x="1998921" y="872513"/>
                  </a:cubicBezTo>
                  <a:cubicBezTo>
                    <a:pt x="2117651" y="876057"/>
                    <a:pt x="2202711" y="50261"/>
                    <a:pt x="2317897" y="43173"/>
                  </a:cubicBezTo>
                  <a:cubicBezTo>
                    <a:pt x="2433083" y="36084"/>
                    <a:pt x="2622697" y="686443"/>
                    <a:pt x="2690037" y="829982"/>
                  </a:cubicBezTo>
                  <a:cubicBezTo>
                    <a:pt x="2757377" y="973521"/>
                    <a:pt x="2739656" y="938965"/>
                    <a:pt x="2721935" y="90441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EBFFEC03-C011-45ED-83C1-111532291D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83079" y="1804829"/>
              <a:ext cx="3094355" cy="635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9C8ED6B-2F96-4CB7-A512-7B99D2EBF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509" y="595222"/>
              <a:ext cx="90805" cy="9525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608EC6D-76F3-43D3-9428-F153885AC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942" y="1259456"/>
              <a:ext cx="90805" cy="9525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Text Box 27">
              <a:extLst>
                <a:ext uri="{FF2B5EF4-FFF2-40B4-BE49-F238E27FC236}">
                  <a16:creationId xmlns:a16="http://schemas.microsoft.com/office/drawing/2014/main" id="{C4154F11-146D-452E-99D7-CF3F3D95B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43714"/>
              <a:ext cx="369381" cy="12913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vert270" wrap="square" lIns="91440" tIns="45720" rIns="91440" bIns="45720" anchor="t" anchorCtr="0" upright="1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Concentration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35">
              <a:extLst>
                <a:ext uri="{FF2B5EF4-FFF2-40B4-BE49-F238E27FC236}">
                  <a16:creationId xmlns:a16="http://schemas.microsoft.com/office/drawing/2014/main" id="{8CFFB2F1-2A99-4EF1-B97C-0C1E2B8E5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0174" y="1949569"/>
              <a:ext cx="638175" cy="2755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 Box 25">
              <a:extLst>
                <a:ext uri="{FF2B5EF4-FFF2-40B4-BE49-F238E27FC236}">
                  <a16:creationId xmlns:a16="http://schemas.microsoft.com/office/drawing/2014/main" id="{B02656C0-0AB1-4F60-8782-2905012BE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8687" y="448573"/>
              <a:ext cx="336430" cy="2616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C1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 Box 23">
              <a:extLst>
                <a:ext uri="{FF2B5EF4-FFF2-40B4-BE49-F238E27FC236}">
                  <a16:creationId xmlns:a16="http://schemas.microsoft.com/office/drawing/2014/main" id="{9C0309C8-103A-49B5-8435-86231BCBF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284" y="1505242"/>
              <a:ext cx="353683" cy="2107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C2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3EE1E49-34E2-41F1-BB9A-59BC0CB8CF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57532" y="1345720"/>
              <a:ext cx="113929" cy="2242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F4F712B-2AA5-49A2-8618-2E87DEB816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0376" y="137953"/>
              <a:ext cx="0" cy="166687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16232C-BF78-42E6-AE8B-B85570122427}"/>
              </a:ext>
            </a:extLst>
          </p:cNvPr>
          <p:cNvGrpSpPr/>
          <p:nvPr/>
        </p:nvGrpSpPr>
        <p:grpSpPr>
          <a:xfrm>
            <a:off x="8305800" y="4419600"/>
            <a:ext cx="3609975" cy="2130430"/>
            <a:chOff x="0" y="163229"/>
            <a:chExt cx="3610143" cy="2130942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597B6AD-CF1E-45C7-8746-3540B195AAE6}"/>
                </a:ext>
              </a:extLst>
            </p:cNvPr>
            <p:cNvSpPr/>
            <p:nvPr/>
          </p:nvSpPr>
          <p:spPr>
            <a:xfrm>
              <a:off x="517585" y="422694"/>
              <a:ext cx="2737485" cy="1435735"/>
            </a:xfrm>
            <a:custGeom>
              <a:avLst/>
              <a:gdLst>
                <a:gd name="connsiteX0" fmla="*/ 0 w 2738111"/>
                <a:gd name="connsiteY0" fmla="*/ 1436038 h 1436038"/>
                <a:gd name="connsiteX1" fmla="*/ 233916 w 2738111"/>
                <a:gd name="connsiteY1" fmla="*/ 117601 h 1436038"/>
                <a:gd name="connsiteX2" fmla="*/ 669851 w 2738111"/>
                <a:gd name="connsiteY2" fmla="*/ 1063899 h 1436038"/>
                <a:gd name="connsiteX3" fmla="*/ 946297 w 2738111"/>
                <a:gd name="connsiteY3" fmla="*/ 643 h 1436038"/>
                <a:gd name="connsiteX4" fmla="*/ 1371600 w 2738111"/>
                <a:gd name="connsiteY4" fmla="*/ 893778 h 1436038"/>
                <a:gd name="connsiteX5" fmla="*/ 1605516 w 2738111"/>
                <a:gd name="connsiteY5" fmla="*/ 21908 h 1436038"/>
                <a:gd name="connsiteX6" fmla="*/ 1998921 w 2738111"/>
                <a:gd name="connsiteY6" fmla="*/ 872513 h 1436038"/>
                <a:gd name="connsiteX7" fmla="*/ 2317897 w 2738111"/>
                <a:gd name="connsiteY7" fmla="*/ 43173 h 1436038"/>
                <a:gd name="connsiteX8" fmla="*/ 2690037 w 2738111"/>
                <a:gd name="connsiteY8" fmla="*/ 829982 h 1436038"/>
                <a:gd name="connsiteX9" fmla="*/ 2721935 w 2738111"/>
                <a:gd name="connsiteY9" fmla="*/ 904410 h 143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111" h="1436038">
                  <a:moveTo>
                    <a:pt x="0" y="1436038"/>
                  </a:moveTo>
                  <a:cubicBezTo>
                    <a:pt x="61137" y="807831"/>
                    <a:pt x="122274" y="179624"/>
                    <a:pt x="233916" y="117601"/>
                  </a:cubicBezTo>
                  <a:cubicBezTo>
                    <a:pt x="345558" y="55578"/>
                    <a:pt x="551121" y="1083392"/>
                    <a:pt x="669851" y="1063899"/>
                  </a:cubicBezTo>
                  <a:cubicBezTo>
                    <a:pt x="788581" y="1044406"/>
                    <a:pt x="829339" y="28996"/>
                    <a:pt x="946297" y="643"/>
                  </a:cubicBezTo>
                  <a:cubicBezTo>
                    <a:pt x="1063255" y="-27711"/>
                    <a:pt x="1261730" y="890234"/>
                    <a:pt x="1371600" y="893778"/>
                  </a:cubicBezTo>
                  <a:cubicBezTo>
                    <a:pt x="1481470" y="897322"/>
                    <a:pt x="1500963" y="25452"/>
                    <a:pt x="1605516" y="21908"/>
                  </a:cubicBezTo>
                  <a:cubicBezTo>
                    <a:pt x="1710069" y="18364"/>
                    <a:pt x="1880191" y="868969"/>
                    <a:pt x="1998921" y="872513"/>
                  </a:cubicBezTo>
                  <a:cubicBezTo>
                    <a:pt x="2117651" y="876057"/>
                    <a:pt x="2202711" y="50261"/>
                    <a:pt x="2317897" y="43173"/>
                  </a:cubicBezTo>
                  <a:cubicBezTo>
                    <a:pt x="2433083" y="36084"/>
                    <a:pt x="2622697" y="686443"/>
                    <a:pt x="2690037" y="829982"/>
                  </a:cubicBezTo>
                  <a:cubicBezTo>
                    <a:pt x="2757377" y="973521"/>
                    <a:pt x="2739656" y="938965"/>
                    <a:pt x="2721935" y="90441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82529670-E156-491C-9800-7A42AB722B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83037" y="1849411"/>
              <a:ext cx="3094355" cy="635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0" name="Text Box 73">
              <a:extLst>
                <a:ext uri="{FF2B5EF4-FFF2-40B4-BE49-F238E27FC236}">
                  <a16:creationId xmlns:a16="http://schemas.microsoft.com/office/drawing/2014/main" id="{BF463EB3-C0DE-4055-973F-71923C6D5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57433"/>
              <a:ext cx="369349" cy="14011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vert270" wrap="square" lIns="91440" tIns="45720" rIns="91440" bIns="45720" anchor="t" anchorCtr="0" upright="1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Concentration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Text Box 74">
              <a:extLst>
                <a:ext uri="{FF2B5EF4-FFF2-40B4-BE49-F238E27FC236}">
                  <a16:creationId xmlns:a16="http://schemas.microsoft.com/office/drawing/2014/main" id="{8CF834FA-8B90-43E7-AF97-FAC0A6476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0174" y="2018581"/>
              <a:ext cx="638175" cy="2755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259921F-7BF1-44E2-A867-C0534C3EAA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0332" y="163229"/>
              <a:ext cx="0" cy="166687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3" name="Text Box 76">
              <a:extLst>
                <a:ext uri="{FF2B5EF4-FFF2-40B4-BE49-F238E27FC236}">
                  <a16:creationId xmlns:a16="http://schemas.microsoft.com/office/drawing/2014/main" id="{71AC55E3-148D-4E75-8363-B7F86545DF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7426" y="1535501"/>
              <a:ext cx="414068" cy="224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C2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87B97EE-265D-44BD-89EB-6864F2E5CC11}"/>
                </a:ext>
              </a:extLst>
            </p:cNvPr>
            <p:cNvCxnSpPr>
              <a:cxnSpLocks noChangeShapeType="1"/>
              <a:endCxn id="35" idx="3"/>
            </p:cNvCxnSpPr>
            <p:nvPr/>
          </p:nvCxnSpPr>
          <p:spPr bwMode="auto">
            <a:xfrm flipV="1">
              <a:off x="2193349" y="1254127"/>
              <a:ext cx="232604" cy="28003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CF6F866-6BDC-424A-BC6C-A7B690352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655" y="1172827"/>
              <a:ext cx="90805" cy="9525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74766E6-F3A1-4112-AA81-00636FDE0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355" y="595222"/>
              <a:ext cx="90805" cy="9525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Text Box 51">
              <a:extLst>
                <a:ext uri="{FF2B5EF4-FFF2-40B4-BE49-F238E27FC236}">
                  <a16:creationId xmlns:a16="http://schemas.microsoft.com/office/drawing/2014/main" id="{8692C73E-A300-4250-BE27-E124E4FE4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8038" y="388188"/>
              <a:ext cx="332105" cy="2616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C1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EFA77B3-D284-4CF1-9341-C1F1D0C23F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027872" y="508958"/>
              <a:ext cx="253365" cy="1016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410B6C4-D76B-4A8F-8341-B0CC86D51BBB}"/>
              </a:ext>
            </a:extLst>
          </p:cNvPr>
          <p:cNvCxnSpPr>
            <a:cxnSpLocks/>
          </p:cNvCxnSpPr>
          <p:nvPr/>
        </p:nvCxnSpPr>
        <p:spPr>
          <a:xfrm>
            <a:off x="10820400" y="5467456"/>
            <a:ext cx="601707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9F23DB8F-32DB-46D2-BCF1-C39CA1A5B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8821" y="5419842"/>
            <a:ext cx="90801" cy="9522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82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35B14-9B8E-455E-B7E6-349924FC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85802"/>
            <a:ext cx="11430000" cy="808039"/>
          </a:xfrm>
        </p:spPr>
        <p:txBody>
          <a:bodyPr>
            <a:normAutofit fontScale="90000"/>
          </a:bodyPr>
          <a:lstStyle/>
          <a:p>
            <a:r>
              <a:rPr lang="en-US" dirty="0"/>
              <a:t>Appendix B. Maintenance Doses without Early AUC Evaluations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AD4303-52E1-4824-86C5-7AE3C071B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825" y="1495425"/>
            <a:ext cx="737235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95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B16FD-4993-4F90-8AEE-0B5FB424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Case: Early AUC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3C963-009B-44A7-9E83-7B078AED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Vancomycin 2250 mg IV (26.5 mg/kg) at 1200 over 2.5 h on day 1</a:t>
            </a:r>
          </a:p>
          <a:p>
            <a:endParaRPr lang="en-US" sz="2000" dirty="0"/>
          </a:p>
          <a:p>
            <a:r>
              <a:rPr lang="en-US" sz="2000" dirty="0"/>
              <a:t>C1: 39.1 mcg/mL at 1630 (2 h after end of infusion)</a:t>
            </a:r>
          </a:p>
          <a:p>
            <a:endParaRPr lang="en-US" sz="2000" dirty="0"/>
          </a:p>
          <a:p>
            <a:r>
              <a:rPr lang="en-US" sz="2000" dirty="0"/>
              <a:t>C2 (Random): 18.2 mcg/mL at 0630 on day 2 (16 h after end of infusion)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DA1F09-CA94-42CE-BBA2-4D0E9BC3D637}"/>
              </a:ext>
            </a:extLst>
          </p:cNvPr>
          <p:cNvGrpSpPr/>
          <p:nvPr/>
        </p:nvGrpSpPr>
        <p:grpSpPr>
          <a:xfrm>
            <a:off x="3810000" y="3733800"/>
            <a:ext cx="4570730" cy="2832588"/>
            <a:chOff x="0" y="0"/>
            <a:chExt cx="3580130" cy="221869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AAAB41C-46E5-4F8E-8637-23FF9CB86E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62025" y="514350"/>
              <a:ext cx="253365" cy="1016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F84BB44-0EA1-4A67-B533-830F4FFF323A}"/>
                </a:ext>
              </a:extLst>
            </p:cNvPr>
            <p:cNvCxnSpPr/>
            <p:nvPr/>
          </p:nvCxnSpPr>
          <p:spPr>
            <a:xfrm flipH="1">
              <a:off x="781050" y="238125"/>
              <a:ext cx="116205" cy="172085"/>
            </a:xfrm>
            <a:prstGeom prst="straightConnector1">
              <a:avLst/>
            </a:prstGeom>
            <a:ln w="12700"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74440A-C6C2-40BB-9E78-EC7BF7F881AA}"/>
                </a:ext>
              </a:extLst>
            </p:cNvPr>
            <p:cNvSpPr/>
            <p:nvPr/>
          </p:nvSpPr>
          <p:spPr>
            <a:xfrm>
              <a:off x="514350" y="352425"/>
              <a:ext cx="2737485" cy="1435735"/>
            </a:xfrm>
            <a:custGeom>
              <a:avLst/>
              <a:gdLst>
                <a:gd name="connsiteX0" fmla="*/ 0 w 2738111"/>
                <a:gd name="connsiteY0" fmla="*/ 1436038 h 1436038"/>
                <a:gd name="connsiteX1" fmla="*/ 233916 w 2738111"/>
                <a:gd name="connsiteY1" fmla="*/ 117601 h 1436038"/>
                <a:gd name="connsiteX2" fmla="*/ 669851 w 2738111"/>
                <a:gd name="connsiteY2" fmla="*/ 1063899 h 1436038"/>
                <a:gd name="connsiteX3" fmla="*/ 946297 w 2738111"/>
                <a:gd name="connsiteY3" fmla="*/ 643 h 1436038"/>
                <a:gd name="connsiteX4" fmla="*/ 1371600 w 2738111"/>
                <a:gd name="connsiteY4" fmla="*/ 893778 h 1436038"/>
                <a:gd name="connsiteX5" fmla="*/ 1605516 w 2738111"/>
                <a:gd name="connsiteY5" fmla="*/ 21908 h 1436038"/>
                <a:gd name="connsiteX6" fmla="*/ 1998921 w 2738111"/>
                <a:gd name="connsiteY6" fmla="*/ 872513 h 1436038"/>
                <a:gd name="connsiteX7" fmla="*/ 2317897 w 2738111"/>
                <a:gd name="connsiteY7" fmla="*/ 43173 h 1436038"/>
                <a:gd name="connsiteX8" fmla="*/ 2690037 w 2738111"/>
                <a:gd name="connsiteY8" fmla="*/ 829982 h 1436038"/>
                <a:gd name="connsiteX9" fmla="*/ 2721935 w 2738111"/>
                <a:gd name="connsiteY9" fmla="*/ 904410 h 143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111" h="1436038">
                  <a:moveTo>
                    <a:pt x="0" y="1436038"/>
                  </a:moveTo>
                  <a:cubicBezTo>
                    <a:pt x="61137" y="807831"/>
                    <a:pt x="122274" y="179624"/>
                    <a:pt x="233916" y="117601"/>
                  </a:cubicBezTo>
                  <a:cubicBezTo>
                    <a:pt x="345558" y="55578"/>
                    <a:pt x="551121" y="1083392"/>
                    <a:pt x="669851" y="1063899"/>
                  </a:cubicBezTo>
                  <a:cubicBezTo>
                    <a:pt x="788581" y="1044406"/>
                    <a:pt x="829339" y="28996"/>
                    <a:pt x="946297" y="643"/>
                  </a:cubicBezTo>
                  <a:cubicBezTo>
                    <a:pt x="1063255" y="-27711"/>
                    <a:pt x="1261730" y="890234"/>
                    <a:pt x="1371600" y="893778"/>
                  </a:cubicBezTo>
                  <a:cubicBezTo>
                    <a:pt x="1481470" y="897322"/>
                    <a:pt x="1500963" y="25452"/>
                    <a:pt x="1605516" y="21908"/>
                  </a:cubicBezTo>
                  <a:cubicBezTo>
                    <a:pt x="1710069" y="18364"/>
                    <a:pt x="1880191" y="868969"/>
                    <a:pt x="1998921" y="872513"/>
                  </a:cubicBezTo>
                  <a:cubicBezTo>
                    <a:pt x="2117651" y="876057"/>
                    <a:pt x="2202711" y="50261"/>
                    <a:pt x="2317897" y="43173"/>
                  </a:cubicBezTo>
                  <a:cubicBezTo>
                    <a:pt x="2433083" y="36084"/>
                    <a:pt x="2622697" y="686443"/>
                    <a:pt x="2690037" y="829982"/>
                  </a:cubicBezTo>
                  <a:cubicBezTo>
                    <a:pt x="2757377" y="973521"/>
                    <a:pt x="2739656" y="938965"/>
                    <a:pt x="2721935" y="90441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3A3B60C4-643D-4CF1-8EFB-3D2D8EBC3D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85775" y="1819275"/>
              <a:ext cx="3094355" cy="635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8DCDDD2-5664-42FE-9B90-1CC2D67AA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75" y="419100"/>
              <a:ext cx="90805" cy="9525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A8F30F2-8D3B-4BDB-A9CA-51270A7E7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150" y="590550"/>
              <a:ext cx="90805" cy="9525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14C1EBC-1E49-4580-AA74-94BD01025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750" y="1257300"/>
              <a:ext cx="90805" cy="9525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B259546-7395-4215-A65E-FDE942B33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475" y="1362075"/>
              <a:ext cx="90805" cy="9525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Text Box 27">
              <a:extLst>
                <a:ext uri="{FF2B5EF4-FFF2-40B4-BE49-F238E27FC236}">
                  <a16:creationId xmlns:a16="http://schemas.microsoft.com/office/drawing/2014/main" id="{4414C494-5EE9-4603-A103-2E472ACA50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19100"/>
              <a:ext cx="367030" cy="11334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vert270" wrap="square" lIns="91440" tIns="45720" rIns="91440" bIns="45720" anchor="t" anchorCtr="0" upright="1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Concentration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 Box 35">
              <a:extLst>
                <a:ext uri="{FF2B5EF4-FFF2-40B4-BE49-F238E27FC236}">
                  <a16:creationId xmlns:a16="http://schemas.microsoft.com/office/drawing/2014/main" id="{EFEFD6D9-239C-4193-A205-36B8ECBF3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275" y="1943100"/>
              <a:ext cx="638175" cy="2755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 Box 26">
              <a:extLst>
                <a:ext uri="{FF2B5EF4-FFF2-40B4-BE49-F238E27FC236}">
                  <a16:creationId xmlns:a16="http://schemas.microsoft.com/office/drawing/2014/main" id="{90F507FB-5DB4-4985-87D9-AF0AEE7B2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175" y="0"/>
              <a:ext cx="504825" cy="2587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Cmax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 Box 25">
              <a:extLst>
                <a:ext uri="{FF2B5EF4-FFF2-40B4-BE49-F238E27FC236}">
                  <a16:creationId xmlns:a16="http://schemas.microsoft.com/office/drawing/2014/main" id="{49648834-B6CE-437B-ADD7-FDD8941DC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447675"/>
              <a:ext cx="1233577" cy="2616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C1: 39.1 mcg/mL at </a:t>
              </a:r>
              <a:r>
                <a:rPr lang="en-US" sz="8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1630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 Box 24">
              <a:extLst>
                <a:ext uri="{FF2B5EF4-FFF2-40B4-BE49-F238E27FC236}">
                  <a16:creationId xmlns:a16="http://schemas.microsoft.com/office/drawing/2014/main" id="{812C04EA-B1DF-425E-9776-DC8055978A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8275" y="1304925"/>
              <a:ext cx="414068" cy="224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Ctr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23">
              <a:extLst>
                <a:ext uri="{FF2B5EF4-FFF2-40B4-BE49-F238E27FC236}">
                  <a16:creationId xmlns:a16="http://schemas.microsoft.com/office/drawing/2014/main" id="{4E8C3B37-CEE1-4F12-B6CF-C0DBF68CEE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1571625"/>
              <a:ext cx="1155939" cy="2107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C2: 18.2 mcg/mL at 0630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D181E9C-FE3E-4475-A835-1DE41C2603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52500" y="1343025"/>
              <a:ext cx="113929" cy="2242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B644D94-8D8A-4EA4-A07F-34A2CC5B7B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219200" y="1409700"/>
              <a:ext cx="215660" cy="457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B1087FB-0CEA-4519-B4A2-29EDF825CA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5300" y="161925"/>
              <a:ext cx="0" cy="166687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D38FE63-02DD-4AFD-8758-E5677470FE8C}"/>
              </a:ext>
            </a:extLst>
          </p:cNvPr>
          <p:cNvCxnSpPr/>
          <p:nvPr/>
        </p:nvCxnSpPr>
        <p:spPr>
          <a:xfrm>
            <a:off x="4876800" y="4520180"/>
            <a:ext cx="304013" cy="87961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4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FAB2-2D0E-4D2C-9426-3108BA5D2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B: Early AUC Evaluation Equations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F17CE-1244-499C-8A73-F1BF2120B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047" y="1493841"/>
            <a:ext cx="5073905" cy="523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99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A816F-014B-40B7-8A5B-EE30D9F4C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Case: Early AUC Evaluation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46446F-4DDA-443B-873D-0AAD513F5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Vancomycin 2250 mg IV at 1200 over 2.5 h on day 1</a:t>
            </a:r>
          </a:p>
          <a:p>
            <a:r>
              <a:rPr lang="en-US" sz="1600" dirty="0"/>
              <a:t>C1: 39.1 mcg/mL at 1630 (2 h after end of infusion)</a:t>
            </a:r>
          </a:p>
          <a:p>
            <a:r>
              <a:rPr lang="en-US" sz="1600" dirty="0"/>
              <a:t>C2 (Random): 18.2 mcg/mL at 0630 on day 2 (16 h after end of infusion)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2">
                <a:extLst>
                  <a:ext uri="{FF2B5EF4-FFF2-40B4-BE49-F238E27FC236}">
                    <a16:creationId xmlns:a16="http://schemas.microsoft.com/office/drawing/2014/main" id="{269DA1D9-B9E4-4405-BE54-FFAC535888E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752600" y="3048000"/>
              <a:ext cx="8686800" cy="25939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349746827"/>
                        </a:ext>
                      </a:extLst>
                    </a:gridCol>
                    <a:gridCol w="3701065">
                      <a:extLst>
                        <a:ext uri="{9D8B030D-6E8A-4147-A177-3AD203B41FA5}">
                          <a16:colId xmlns:a16="http://schemas.microsoft.com/office/drawing/2014/main" val="3444332077"/>
                        </a:ext>
                      </a:extLst>
                    </a:gridCol>
                    <a:gridCol w="3385535">
                      <a:extLst>
                        <a:ext uri="{9D8B030D-6E8A-4147-A177-3AD203B41FA5}">
                          <a16:colId xmlns:a16="http://schemas.microsoft.com/office/drawing/2014/main" val="17434231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Mercury Display"/>
                            </a:rPr>
                            <a:t>PK Factor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Mercury Display"/>
                            </a:rPr>
                            <a:t>Equations*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Mercury Display"/>
                            </a:rPr>
                            <a:t>Result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48881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sz="1600" dirty="0">
                              <a:latin typeface="Mercury Display"/>
                            </a:rPr>
                            <a:t>1.</a:t>
                          </a:r>
                          <a:r>
                            <a:rPr lang="en-US" sz="1600" baseline="0" dirty="0">
                              <a:latin typeface="Mercury Display"/>
                            </a:rPr>
                            <a:t> </a:t>
                          </a:r>
                          <a:r>
                            <a:rPr lang="en-US" sz="1600" dirty="0">
                              <a:latin typeface="Mercury Display"/>
                            </a:rPr>
                            <a:t>K</a:t>
                          </a:r>
                          <a:r>
                            <a:rPr lang="en-US" sz="1600" baseline="-25000" dirty="0">
                              <a:latin typeface="Mercury Display"/>
                            </a:rPr>
                            <a:t>e</a:t>
                          </a:r>
                          <a:endParaRPr lang="en-US" sz="1600" dirty="0">
                            <a:latin typeface="Mercury Display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Mercury Display"/>
                            </a:rPr>
                            <a:t>K</a:t>
                          </a:r>
                          <a:r>
                            <a:rPr lang="en-US" sz="1400" baseline="-25000" dirty="0">
                              <a:latin typeface="Mercury Display"/>
                            </a:rPr>
                            <a:t>e </a:t>
                          </a:r>
                          <a:r>
                            <a:rPr lang="en-US" sz="1400" dirty="0">
                              <a:latin typeface="Mercury Display"/>
                            </a:rPr>
                            <a:t>= </a:t>
                          </a:r>
                          <a:r>
                            <a:rPr lang="en-US" sz="1400" i="1" dirty="0">
                              <a:latin typeface="Mercury Display"/>
                            </a:rPr>
                            <a:t>ln</a:t>
                          </a:r>
                          <a:r>
                            <a:rPr lang="en-US" sz="1400" dirty="0">
                              <a:latin typeface="Mercury Display"/>
                            </a:rPr>
                            <a:t> (C1/C2) / </a:t>
                          </a:r>
                          <a:r>
                            <a:rPr lang="el-GR" sz="1400" dirty="0">
                              <a:latin typeface="Mercury Display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1400" dirty="0">
                              <a:latin typeface="Mercury Display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Mercury Display"/>
                            </a:rPr>
                            <a:t>0.055 h</a:t>
                          </a:r>
                          <a:r>
                            <a:rPr lang="en-US" sz="1600" baseline="30000" dirty="0">
                              <a:latin typeface="Mercury Display"/>
                            </a:rPr>
                            <a:t>-1</a:t>
                          </a:r>
                          <a:endParaRPr lang="en-US" sz="1600" dirty="0">
                            <a:latin typeface="Mercury Display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9006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sz="1600" dirty="0">
                              <a:latin typeface="Mercury Display"/>
                            </a:rPr>
                            <a:t>2. C</a:t>
                          </a:r>
                          <a:r>
                            <a:rPr lang="en-US" sz="1600" baseline="-25000" dirty="0">
                              <a:latin typeface="Mercury Display"/>
                            </a:rPr>
                            <a:t>max</a:t>
                          </a:r>
                          <a:endParaRPr lang="en-US" sz="1600" dirty="0">
                            <a:latin typeface="Mercury Display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Mercury Display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1400" baseline="-25000" dirty="0">
                              <a:latin typeface="Mercury Display"/>
                              <a:cs typeface="Times New Roman" panose="02020603050405020304" pitchFamily="18" charset="0"/>
                            </a:rPr>
                            <a:t>max</a:t>
                          </a:r>
                          <a:r>
                            <a:rPr lang="en-US" sz="1400" dirty="0">
                              <a:latin typeface="Mercury Display"/>
                              <a:cs typeface="Times New Roman" panose="02020603050405020304" pitchFamily="18" charset="0"/>
                            </a:rPr>
                            <a:t> = C1 / e </a:t>
                          </a:r>
                          <a:r>
                            <a:rPr lang="en-US" sz="1400" baseline="30000" dirty="0">
                              <a:latin typeface="Mercury Display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en-US" sz="1400" i="1" baseline="30000" dirty="0">
                              <a:latin typeface="Mercury Display"/>
                              <a:cs typeface="Times New Roman" panose="02020603050405020304" pitchFamily="18" charset="0"/>
                            </a:rPr>
                            <a:t>k * t’</a:t>
                          </a:r>
                          <a:endParaRPr lang="en-US" sz="1400" dirty="0">
                            <a:latin typeface="Mercury Display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Mercury Display"/>
                            </a:rPr>
                            <a:t>43.6 mcg/mL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80403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Mercury Display"/>
                            </a:rPr>
                            <a:t>3. V</a:t>
                          </a:r>
                          <a:r>
                            <a:rPr lang="en-US" sz="1600" baseline="-25000" dirty="0">
                              <a:latin typeface="Mercury Display"/>
                            </a:rPr>
                            <a:t>d </a:t>
                          </a:r>
                          <a:endParaRPr lang="en-US" sz="1600" dirty="0">
                            <a:latin typeface="Mercury Display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𝑉𝑑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skw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𝐿𝑜𝑎𝑑𝑖𝑛𝑔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𝐷𝑜𝑠𝑒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(1−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𝑘𝑡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∗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𝐶𝑚𝑎𝑥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dirty="0">
                              <a:latin typeface="Mercury Display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Mercury Display"/>
                            </a:rPr>
                            <a:t>48.2 L</a:t>
                          </a:r>
                          <a:r>
                            <a:rPr lang="en-US" sz="1600" baseline="0" dirty="0">
                              <a:latin typeface="Mercury Display"/>
                            </a:rPr>
                            <a:t> (0.567 L/kg)</a:t>
                          </a:r>
                          <a:endParaRPr lang="en-US" sz="1600" dirty="0">
                            <a:latin typeface="Mercury Display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95903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Mercury Display"/>
                            </a:rPr>
                            <a:t>4. TDD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𝑇𝐷𝐷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∗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𝑉𝑑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∗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𝐴𝑈𝐶𝑔𝑜𝑎𝑙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Mercury Display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Mercury Display"/>
                            </a:rPr>
                            <a:t>1316 mg </a:t>
                          </a:r>
                          <a:r>
                            <a:rPr lang="en-US" sz="1600" dirty="0">
                              <a:latin typeface="Mercury Display"/>
                              <a:sym typeface="Wingdings" panose="05000000000000000000" pitchFamily="2" charset="2"/>
                            </a:rPr>
                            <a:t> 1250-1500 mg/dose</a:t>
                          </a:r>
                          <a:endParaRPr lang="en-US" sz="1600" dirty="0">
                            <a:latin typeface="Mercury Display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33645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Mercury Display"/>
                            </a:rPr>
                            <a:t>5. Tau, </a:t>
                          </a:r>
                          <a:r>
                            <a:rPr lang="el-G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τ</a:t>
                          </a:r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^</a:t>
                          </a:r>
                          <a:endParaRPr lang="en-US" sz="1600" dirty="0">
                            <a:latin typeface="Mercury Display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>
                                      <m:fPr>
                                        <m:type m:val="skw"/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𝐿𝑛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 (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𝐶𝑚𝑎𝑥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𝑑𝑒𝑠𝑖𝑟𝑒𝑑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𝐶𝑡𝑟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𝑑𝑒𝑠𝑖𝑟𝑒𝑑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Mercury Display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Mercury Display"/>
                            </a:rPr>
                            <a:t>27.8 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62158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2">
                <a:extLst>
                  <a:ext uri="{FF2B5EF4-FFF2-40B4-BE49-F238E27FC236}">
                    <a16:creationId xmlns:a16="http://schemas.microsoft.com/office/drawing/2014/main" id="{269DA1D9-B9E4-4405-BE54-FFAC535888E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93705459"/>
                  </p:ext>
                </p:extLst>
              </p:nvPr>
            </p:nvGraphicFramePr>
            <p:xfrm>
              <a:off x="1752600" y="3048000"/>
              <a:ext cx="8686800" cy="25939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349746827"/>
                        </a:ext>
                      </a:extLst>
                    </a:gridCol>
                    <a:gridCol w="3701065">
                      <a:extLst>
                        <a:ext uri="{9D8B030D-6E8A-4147-A177-3AD203B41FA5}">
                          <a16:colId xmlns:a16="http://schemas.microsoft.com/office/drawing/2014/main" val="3444332077"/>
                        </a:ext>
                      </a:extLst>
                    </a:gridCol>
                    <a:gridCol w="3385535">
                      <a:extLst>
                        <a:ext uri="{9D8B030D-6E8A-4147-A177-3AD203B41FA5}">
                          <a16:colId xmlns:a16="http://schemas.microsoft.com/office/drawing/2014/main" val="17434231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Mercury Display"/>
                            </a:rPr>
                            <a:t>PK Factor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Mercury Display"/>
                            </a:rPr>
                            <a:t>Equations*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Mercury Display"/>
                            </a:rPr>
                            <a:t>Result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48881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sz="1600" dirty="0">
                              <a:latin typeface="Mercury Display"/>
                            </a:rPr>
                            <a:t>1.</a:t>
                          </a:r>
                          <a:r>
                            <a:rPr lang="en-US" sz="1600" baseline="0" dirty="0">
                              <a:latin typeface="Mercury Display"/>
                            </a:rPr>
                            <a:t> </a:t>
                          </a:r>
                          <a:r>
                            <a:rPr lang="en-US" sz="1600" dirty="0">
                              <a:latin typeface="Mercury Display"/>
                            </a:rPr>
                            <a:t>K</a:t>
                          </a:r>
                          <a:r>
                            <a:rPr lang="en-US" sz="1600" baseline="-25000" dirty="0">
                              <a:latin typeface="Mercury Display"/>
                            </a:rPr>
                            <a:t>e</a:t>
                          </a:r>
                          <a:endParaRPr lang="en-US" sz="1600" dirty="0">
                            <a:latin typeface="Mercury Display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Mercury Display"/>
                            </a:rPr>
                            <a:t>K</a:t>
                          </a:r>
                          <a:r>
                            <a:rPr lang="en-US" sz="1400" baseline="-25000" dirty="0">
                              <a:latin typeface="Mercury Display"/>
                            </a:rPr>
                            <a:t>e </a:t>
                          </a:r>
                          <a:r>
                            <a:rPr lang="en-US" sz="1400" dirty="0">
                              <a:latin typeface="Mercury Display"/>
                            </a:rPr>
                            <a:t>= </a:t>
                          </a:r>
                          <a:r>
                            <a:rPr lang="en-US" sz="1400" i="1" dirty="0">
                              <a:latin typeface="Mercury Display"/>
                            </a:rPr>
                            <a:t>ln</a:t>
                          </a:r>
                          <a:r>
                            <a:rPr lang="en-US" sz="1400" dirty="0">
                              <a:latin typeface="Mercury Display"/>
                            </a:rPr>
                            <a:t> (C1/C2) / </a:t>
                          </a:r>
                          <a:r>
                            <a:rPr lang="el-GR" sz="1400" dirty="0">
                              <a:latin typeface="Mercury Display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1400" dirty="0">
                              <a:latin typeface="Mercury Display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Mercury Display"/>
                            </a:rPr>
                            <a:t>0.055 h</a:t>
                          </a:r>
                          <a:r>
                            <a:rPr lang="en-US" sz="1600" baseline="30000" dirty="0">
                              <a:latin typeface="Mercury Display"/>
                            </a:rPr>
                            <a:t>-1</a:t>
                          </a:r>
                          <a:endParaRPr lang="en-US" sz="1600" dirty="0">
                            <a:latin typeface="Mercury Display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9006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sz="1600" dirty="0">
                              <a:latin typeface="Mercury Display"/>
                            </a:rPr>
                            <a:t>2. C</a:t>
                          </a:r>
                          <a:r>
                            <a:rPr lang="en-US" sz="1600" baseline="-25000" dirty="0">
                              <a:latin typeface="Mercury Display"/>
                            </a:rPr>
                            <a:t>max</a:t>
                          </a:r>
                          <a:endParaRPr lang="en-US" sz="1600" dirty="0">
                            <a:latin typeface="Mercury Display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Mercury Display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1400" baseline="-25000" dirty="0">
                              <a:latin typeface="Mercury Display"/>
                              <a:cs typeface="Times New Roman" panose="02020603050405020304" pitchFamily="18" charset="0"/>
                            </a:rPr>
                            <a:t>max</a:t>
                          </a:r>
                          <a:r>
                            <a:rPr lang="en-US" sz="1400" dirty="0">
                              <a:latin typeface="Mercury Display"/>
                              <a:cs typeface="Times New Roman" panose="02020603050405020304" pitchFamily="18" charset="0"/>
                            </a:rPr>
                            <a:t> = C1 / e </a:t>
                          </a:r>
                          <a:r>
                            <a:rPr lang="en-US" sz="1400" baseline="30000" dirty="0">
                              <a:latin typeface="Mercury Display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en-US" sz="1400" i="1" baseline="30000" dirty="0">
                              <a:latin typeface="Mercury Display"/>
                              <a:cs typeface="Times New Roman" panose="02020603050405020304" pitchFamily="18" charset="0"/>
                            </a:rPr>
                            <a:t>k * t’</a:t>
                          </a:r>
                          <a:endParaRPr lang="en-US" sz="1400" dirty="0">
                            <a:latin typeface="Mercury Display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Mercury Display"/>
                            </a:rPr>
                            <a:t>43.6 mcg/mL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8040399"/>
                      </a:ext>
                    </a:extLst>
                  </a:tr>
                  <a:tr h="452628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Mercury Display"/>
                            </a:rPr>
                            <a:t>3. V</a:t>
                          </a:r>
                          <a:r>
                            <a:rPr lang="en-US" sz="1600" baseline="-25000" dirty="0">
                              <a:latin typeface="Mercury Display"/>
                            </a:rPr>
                            <a:t>d </a:t>
                          </a:r>
                          <a:endParaRPr lang="en-US" sz="1600" dirty="0">
                            <a:latin typeface="Mercury Display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493" t="-251351" r="-92257" b="-23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Mercury Display"/>
                            </a:rPr>
                            <a:t>48.2 L</a:t>
                          </a:r>
                          <a:r>
                            <a:rPr lang="en-US" sz="1600" baseline="0" dirty="0">
                              <a:latin typeface="Mercury Display"/>
                            </a:rPr>
                            <a:t> (0.567 L/kg)</a:t>
                          </a:r>
                          <a:endParaRPr lang="en-US" sz="1600" dirty="0">
                            <a:latin typeface="Mercury Display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95903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Mercury Display"/>
                            </a:rPr>
                            <a:t>4. TDD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493" t="-426230" r="-92257" b="-180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Mercury Display"/>
                            </a:rPr>
                            <a:t>1316 mg </a:t>
                          </a:r>
                          <a:r>
                            <a:rPr lang="en-US" sz="1600" dirty="0">
                              <a:latin typeface="Mercury Display"/>
                              <a:sym typeface="Wingdings" panose="05000000000000000000" pitchFamily="2" charset="2"/>
                            </a:rPr>
                            <a:t> 1250-1500 mg/dose</a:t>
                          </a:r>
                          <a:endParaRPr lang="en-US" sz="1600" dirty="0">
                            <a:latin typeface="Mercury Display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3364572"/>
                      </a:ext>
                    </a:extLst>
                  </a:tr>
                  <a:tr h="657924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Mercury Display"/>
                            </a:rPr>
                            <a:t>5. Tau, </a:t>
                          </a:r>
                          <a:r>
                            <a:rPr lang="el-G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τ</a:t>
                          </a:r>
                          <a:r>
                            <a:rPr 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^</a:t>
                          </a:r>
                          <a:endParaRPr lang="en-US" sz="1600" dirty="0">
                            <a:latin typeface="Mercury Display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493" t="-297222" r="-92257" b="-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Mercury Display"/>
                            </a:rPr>
                            <a:t>27.8 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62158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45B0EF0-DD95-4990-8D05-B03B6A68C1EA}"/>
              </a:ext>
            </a:extLst>
          </p:cNvPr>
          <p:cNvSpPr txBox="1">
            <a:spLocks/>
          </p:cNvSpPr>
          <p:nvPr/>
        </p:nvSpPr>
        <p:spPr>
          <a:xfrm>
            <a:off x="1752600" y="5671590"/>
            <a:ext cx="6477000" cy="5714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latin typeface="Mercury Display"/>
                <a:cs typeface="Calibri" panose="020F0502020204030204" pitchFamily="34" charset="0"/>
              </a:rPr>
              <a:t>* Full list of equations found in Appendix B of the SOP</a:t>
            </a:r>
          </a:p>
          <a:p>
            <a:pPr>
              <a:defRPr/>
            </a:pPr>
            <a:r>
              <a:rPr lang="en-US" sz="1000" dirty="0">
                <a:latin typeface="Mercury Display"/>
                <a:cs typeface="Calibri" panose="020F0502020204030204" pitchFamily="34" charset="0"/>
              </a:rPr>
              <a:t>^ Cmax, desired = 40 mcg/mL; Ctr, desired = 10 mcg/mL for non-CNS infections (15 mcg/mL for CNS infections)</a:t>
            </a:r>
          </a:p>
        </p:txBody>
      </p:sp>
    </p:spTree>
    <p:extLst>
      <p:ext uri="{BB962C8B-B14F-4D97-AF65-F5344CB8AC3E}">
        <p14:creationId xmlns:p14="http://schemas.microsoft.com/office/powerpoint/2010/main" val="1486331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3CD3-ED23-4172-B698-BF60907D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Case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F829C-4468-428D-912F-0B3EA9384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Begin vancomycin 1500 mg IV Q24h (17.6 mg/kg) starting 24 h after giving loading dose</a:t>
            </a:r>
          </a:p>
          <a:p>
            <a:pPr lvl="1"/>
            <a:r>
              <a:rPr lang="en-US" sz="1600" dirty="0"/>
              <a:t>Predicted C</a:t>
            </a:r>
            <a:r>
              <a:rPr lang="en-US" sz="1600" baseline="-25000" dirty="0"/>
              <a:t>max</a:t>
            </a:r>
            <a:r>
              <a:rPr lang="en-US" sz="1600" dirty="0"/>
              <a:t>: 42.5 mcg/mL</a:t>
            </a:r>
          </a:p>
          <a:p>
            <a:pPr lvl="1"/>
            <a:r>
              <a:rPr lang="en-US" sz="1600" dirty="0"/>
              <a:t>Predicted C</a:t>
            </a:r>
            <a:r>
              <a:rPr lang="en-US" sz="1600" baseline="-25000" dirty="0"/>
              <a:t>tr</a:t>
            </a:r>
            <a:r>
              <a:rPr lang="en-US" sz="1600" dirty="0"/>
              <a:t>: 12.5 mcg/mL</a:t>
            </a:r>
          </a:p>
          <a:p>
            <a:pPr lvl="1"/>
            <a:r>
              <a:rPr lang="en-US" sz="1600" dirty="0"/>
              <a:t>Predicted AUC: 569 mcg*h/mL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Blood cultures confirmed </a:t>
            </a:r>
            <a:r>
              <a:rPr lang="en-US" sz="2000" i="1" dirty="0"/>
              <a:t>S. aureus</a:t>
            </a:r>
            <a:r>
              <a:rPr lang="en-US" sz="2000" dirty="0"/>
              <a:t> bacteremia; PBP2a positive (Indicates presence of MRSA)</a:t>
            </a:r>
          </a:p>
          <a:p>
            <a:pPr lvl="1"/>
            <a:r>
              <a:rPr lang="en-US" sz="1600" dirty="0"/>
              <a:t>Discontinue piperacillin/tazobactam</a:t>
            </a:r>
          </a:p>
          <a:p>
            <a:pPr lvl="1"/>
            <a:r>
              <a:rPr lang="en-US" sz="1600" dirty="0"/>
              <a:t>Recommend to continue vancomycin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090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5570D-D793-4A7B-82A4-29F9AE08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E7F98-A36D-4F42-872E-61329209B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11277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Pharmacy to Manage (PTM): </a:t>
            </a:r>
          </a:p>
          <a:p>
            <a:pPr lvl="1"/>
            <a:r>
              <a:rPr lang="en-US" sz="1600" dirty="0"/>
              <a:t>The formal pharmacy consult order directing pharmacist-led dosing and monitoring of policy-specified medications.</a:t>
            </a:r>
          </a:p>
          <a:p>
            <a:endParaRPr lang="en-US" sz="2000" dirty="0"/>
          </a:p>
          <a:p>
            <a:r>
              <a:rPr lang="en-US" sz="2000" dirty="0"/>
              <a:t>Therapeutic Drug Monitoring (TDM): </a:t>
            </a:r>
          </a:p>
          <a:p>
            <a:pPr lvl="1"/>
            <a:r>
              <a:rPr lang="en-US" sz="1600" dirty="0"/>
              <a:t>The use of assay procedures for determination of drug concentrations in plasma, and the interpretation and application of the resulting concentration data to develop safe and effective regimens.</a:t>
            </a:r>
          </a:p>
          <a:p>
            <a:endParaRPr lang="en-US" sz="2000" dirty="0"/>
          </a:p>
          <a:p>
            <a:r>
              <a:rPr lang="en-US" sz="2000" dirty="0"/>
              <a:t>C1 (2-Hour Post Dose AUC Level): </a:t>
            </a:r>
          </a:p>
          <a:p>
            <a:pPr lvl="1"/>
            <a:r>
              <a:rPr lang="en-US" sz="1600" dirty="0"/>
              <a:t>Serum drug concentration collected roughly two hours after the end of the infusion</a:t>
            </a:r>
          </a:p>
          <a:p>
            <a:endParaRPr lang="en-US" sz="2000" dirty="0"/>
          </a:p>
          <a:p>
            <a:r>
              <a:rPr lang="en-US" sz="2000" dirty="0"/>
              <a:t>C2 (Trough concentration): </a:t>
            </a:r>
          </a:p>
          <a:p>
            <a:pPr lvl="1"/>
            <a:r>
              <a:rPr lang="en-US" sz="1600" dirty="0"/>
              <a:t>Serum drug concentration collected near the end of the dosing interval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C36271-CA53-418D-B675-32A15B768D45}"/>
              </a:ext>
            </a:extLst>
          </p:cNvPr>
          <p:cNvSpPr txBox="1">
            <a:spLocks/>
          </p:cNvSpPr>
          <p:nvPr/>
        </p:nvSpPr>
        <p:spPr>
          <a:xfrm>
            <a:off x="609600" y="6096000"/>
            <a:ext cx="5029200" cy="3731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latin typeface="Mercury Display"/>
                <a:cs typeface="Arial" panose="020B0604020202020204" pitchFamily="34" charset="0"/>
              </a:rPr>
              <a:t>Spruill WJ, et al. </a:t>
            </a:r>
            <a:r>
              <a:rPr lang="en-US" sz="1000" u="sng" dirty="0">
                <a:latin typeface="Mercury Display"/>
                <a:cs typeface="Arial" panose="020B0604020202020204" pitchFamily="34" charset="0"/>
              </a:rPr>
              <a:t>Concepts in Clinical Pharmacokinetics</a:t>
            </a:r>
            <a:r>
              <a:rPr lang="en-US" sz="1000" dirty="0">
                <a:latin typeface="Mercury Display"/>
                <a:cs typeface="Arial" panose="020B0604020202020204" pitchFamily="34" charset="0"/>
              </a:rPr>
              <a:t>. 6</a:t>
            </a:r>
            <a:r>
              <a:rPr lang="en-US" sz="1000" baseline="30000" dirty="0">
                <a:latin typeface="Mercury Display"/>
                <a:cs typeface="Arial" panose="020B0604020202020204" pitchFamily="34" charset="0"/>
              </a:rPr>
              <a:t>th</a:t>
            </a:r>
            <a:r>
              <a:rPr lang="en-US" sz="1000" dirty="0">
                <a:latin typeface="Mercury Display"/>
                <a:cs typeface="Arial" panose="020B0604020202020204" pitchFamily="34" charset="0"/>
              </a:rPr>
              <a:t> ed. 2014:4-6.</a:t>
            </a:r>
          </a:p>
        </p:txBody>
      </p:sp>
    </p:spTree>
    <p:extLst>
      <p:ext uri="{BB962C8B-B14F-4D97-AF65-F5344CB8AC3E}">
        <p14:creationId xmlns:p14="http://schemas.microsoft.com/office/powerpoint/2010/main" val="356583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10148EA6-967C-43FE-AA4D-87EEE6D2C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2"/>
            <a:ext cx="11582400" cy="808039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Vancomycin MIC is &gt; 1 mcg/mL: Do I need to Switch Therapies?</a:t>
            </a:r>
          </a:p>
        </p:txBody>
      </p:sp>
      <p:graphicFrame>
        <p:nvGraphicFramePr>
          <p:cNvPr id="23" name="Content Placeholder 3">
            <a:extLst>
              <a:ext uri="{FF2B5EF4-FFF2-40B4-BE49-F238E27FC236}">
                <a16:creationId xmlns:a16="http://schemas.microsoft.com/office/drawing/2014/main" id="{B5DCC155-461A-4907-B7C7-E0A528144C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782768"/>
          <a:ext cx="10972800" cy="4160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5A825E17-439B-41F2-9CE6-0DECF3D85F67}"/>
              </a:ext>
            </a:extLst>
          </p:cNvPr>
          <p:cNvSpPr txBox="1">
            <a:spLocks/>
          </p:cNvSpPr>
          <p:nvPr/>
        </p:nvSpPr>
        <p:spPr>
          <a:xfrm>
            <a:off x="388903" y="6314031"/>
            <a:ext cx="5267740" cy="2539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latin typeface="Mercury Display"/>
              </a:rPr>
              <a:t>Kalil AC, et al. </a:t>
            </a:r>
            <a:r>
              <a:rPr lang="en-US" sz="1000" i="1" dirty="0">
                <a:latin typeface="Mercury Display"/>
              </a:rPr>
              <a:t>JAMA</a:t>
            </a:r>
            <a:r>
              <a:rPr lang="en-US" sz="1000" dirty="0">
                <a:latin typeface="Mercury Display"/>
              </a:rPr>
              <a:t>. 2014;312(15):15521564.</a:t>
            </a:r>
          </a:p>
        </p:txBody>
      </p:sp>
    </p:spTree>
    <p:extLst>
      <p:ext uri="{BB962C8B-B14F-4D97-AF65-F5344CB8AC3E}">
        <p14:creationId xmlns:p14="http://schemas.microsoft.com/office/powerpoint/2010/main" val="4272176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EB0D8-0FFB-4505-9D1A-1836A7B5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Steady-State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Time to Monitor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D6F807-7C10-479A-8667-3B243E6D5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The patient continues on vancomycin 1500 mg IV Q24h on day 4 of therapy and appears to be improving clinically.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Temp 37.4 | BP 120/80 | P 80 | RR 18 | Lactate 1.0</a:t>
            </a:r>
          </a:p>
          <a:p>
            <a:pPr marL="0" indent="0" algn="ctr">
              <a:buNone/>
            </a:pPr>
            <a:r>
              <a:rPr lang="en-US" sz="2000" dirty="0"/>
              <a:t>ABW 85 kg | Ht 175 cm | BMI 27.8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Once at steady-state: perform an AUC evaluation to adjust the dosing strategy based on potential changes in Vd and clearance.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0E4249-2573-4814-AD21-9E9FFD7F69C1}"/>
              </a:ext>
            </a:extLst>
          </p:cNvPr>
          <p:cNvGrpSpPr/>
          <p:nvPr/>
        </p:nvGrpSpPr>
        <p:grpSpPr>
          <a:xfrm>
            <a:off x="6331734" y="3863183"/>
            <a:ext cx="2486404" cy="803752"/>
            <a:chOff x="2357589" y="3846670"/>
            <a:chExt cx="2486404" cy="80375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C833DA9-0350-46D1-BB94-18EBCC91B915}"/>
                </a:ext>
              </a:extLst>
            </p:cNvPr>
            <p:cNvCxnSpPr>
              <a:cxnSpLocks/>
            </p:cNvCxnSpPr>
            <p:nvPr/>
          </p:nvCxnSpPr>
          <p:spPr>
            <a:xfrm>
              <a:off x="2427593" y="4231852"/>
              <a:ext cx="1553100" cy="38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4574D3D-C337-4F02-84EC-FD0D201A9F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9700" y="3846670"/>
              <a:ext cx="9432" cy="7545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68803E3-A534-48C5-899A-5DEF116303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0580" y="3884129"/>
              <a:ext cx="9432" cy="7545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A5914A-9959-4248-BD3B-09B144FBEFD9}"/>
                </a:ext>
              </a:extLst>
            </p:cNvPr>
            <p:cNvSpPr txBox="1"/>
            <p:nvPr/>
          </p:nvSpPr>
          <p:spPr>
            <a:xfrm>
              <a:off x="2357589" y="3846670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136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F75EBF-3517-4D34-BFF7-0EB244DEFB81}"/>
                </a:ext>
              </a:extLst>
            </p:cNvPr>
            <p:cNvSpPr txBox="1"/>
            <p:nvPr/>
          </p:nvSpPr>
          <p:spPr>
            <a:xfrm>
              <a:off x="2959422" y="3850273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105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6B23BF-AAFA-4EA9-AD9A-1CF282717B6B}"/>
                </a:ext>
              </a:extLst>
            </p:cNvPr>
            <p:cNvSpPr txBox="1"/>
            <p:nvPr/>
          </p:nvSpPr>
          <p:spPr>
            <a:xfrm>
              <a:off x="3613372" y="3850273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8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39A3A2-5F25-443A-80A0-5D952643BF4F}"/>
                </a:ext>
              </a:extLst>
            </p:cNvPr>
            <p:cNvSpPr txBox="1"/>
            <p:nvPr/>
          </p:nvSpPr>
          <p:spPr>
            <a:xfrm>
              <a:off x="2401576" y="4311256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4.5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2C92E9-1A18-49DB-9278-0134D74EA895}"/>
                </a:ext>
              </a:extLst>
            </p:cNvPr>
            <p:cNvSpPr txBox="1"/>
            <p:nvPr/>
          </p:nvSpPr>
          <p:spPr>
            <a:xfrm>
              <a:off x="2946498" y="4311868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22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6F620F-B0C9-4227-9CFC-52A13606EA20}"/>
                </a:ext>
              </a:extLst>
            </p:cNvPr>
            <p:cNvSpPr txBox="1"/>
            <p:nvPr/>
          </p:nvSpPr>
          <p:spPr>
            <a:xfrm>
              <a:off x="3500267" y="4311256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1.20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1A7E8A3-C570-4C29-A7CB-E145472BB1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4962" y="3923754"/>
              <a:ext cx="449986" cy="3198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684C5D3-B512-4E94-BB86-A80A62F1DC66}"/>
                </a:ext>
              </a:extLst>
            </p:cNvPr>
            <p:cNvCxnSpPr>
              <a:cxnSpLocks/>
            </p:cNvCxnSpPr>
            <p:nvPr/>
          </p:nvCxnSpPr>
          <p:spPr>
            <a:xfrm>
              <a:off x="3942815" y="4225586"/>
              <a:ext cx="397586" cy="4148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B54F6E-CACF-4F2E-9BB8-10340583C588}"/>
                </a:ext>
              </a:extLst>
            </p:cNvPr>
            <p:cNvSpPr txBox="1"/>
            <p:nvPr/>
          </p:nvSpPr>
          <p:spPr>
            <a:xfrm>
              <a:off x="4202652" y="4071403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100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58A375-C73B-4AA0-BF7C-0BDC8812B09B}"/>
              </a:ext>
            </a:extLst>
          </p:cNvPr>
          <p:cNvGrpSpPr/>
          <p:nvPr/>
        </p:nvGrpSpPr>
        <p:grpSpPr>
          <a:xfrm>
            <a:off x="3377091" y="3741044"/>
            <a:ext cx="1648653" cy="1014642"/>
            <a:chOff x="5270057" y="3709758"/>
            <a:chExt cx="1648653" cy="101464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38497EE-1E2E-4348-980A-5624283FB505}"/>
                </a:ext>
              </a:extLst>
            </p:cNvPr>
            <p:cNvCxnSpPr>
              <a:cxnSpLocks/>
            </p:cNvCxnSpPr>
            <p:nvPr/>
          </p:nvCxnSpPr>
          <p:spPr>
            <a:xfrm>
              <a:off x="5596241" y="3846670"/>
              <a:ext cx="944218" cy="7486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EA24D8-1B31-4BD4-AF2B-E0E2A0F5D6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0727" y="3855171"/>
              <a:ext cx="1000547" cy="7401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E97E5E-3F6A-4168-B07D-7C5CBF22E9CE}"/>
                </a:ext>
              </a:extLst>
            </p:cNvPr>
            <p:cNvSpPr txBox="1"/>
            <p:nvPr/>
          </p:nvSpPr>
          <p:spPr>
            <a:xfrm>
              <a:off x="5270057" y="4084070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13.5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D5B119-5310-4B55-A178-DCC71E4B82D9}"/>
                </a:ext>
              </a:extLst>
            </p:cNvPr>
            <p:cNvSpPr txBox="1"/>
            <p:nvPr/>
          </p:nvSpPr>
          <p:spPr>
            <a:xfrm>
              <a:off x="5787926" y="3709758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12.3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D247C2-6D77-4D09-9E6F-C6D1406831B2}"/>
                </a:ext>
              </a:extLst>
            </p:cNvPr>
            <p:cNvSpPr txBox="1"/>
            <p:nvPr/>
          </p:nvSpPr>
          <p:spPr>
            <a:xfrm>
              <a:off x="5767141" y="4385846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35.0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A9FA2CC-E5B7-485B-899E-E598E859A92F}"/>
                </a:ext>
              </a:extLst>
            </p:cNvPr>
            <p:cNvSpPr txBox="1"/>
            <p:nvPr/>
          </p:nvSpPr>
          <p:spPr>
            <a:xfrm>
              <a:off x="6277369" y="4084070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375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9607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B16FD-4993-4F90-8AEE-0B5FB424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Case: Steady-State AUC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3C963-009B-44A7-9E83-7B078AED8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C2 (Trough): 17.1 mcg/mL at 1130</a:t>
            </a:r>
          </a:p>
          <a:p>
            <a:endParaRPr lang="en-US" sz="2000" dirty="0"/>
          </a:p>
          <a:p>
            <a:r>
              <a:rPr lang="en-US" sz="2000" dirty="0"/>
              <a:t>Vancomycin 1500 mg IV at 1200 over 1.5 h</a:t>
            </a:r>
          </a:p>
          <a:p>
            <a:endParaRPr lang="en-US" sz="2000" dirty="0"/>
          </a:p>
          <a:p>
            <a:r>
              <a:rPr lang="en-US" sz="2000" dirty="0"/>
              <a:t>C1: 34.8 mcg/mL at 1530 (2 h after end of infusion)</a:t>
            </a:r>
          </a:p>
          <a:p>
            <a:endParaRPr lang="en-US" sz="20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E2875F-CB08-4729-ABDB-77A2489E210E}"/>
              </a:ext>
            </a:extLst>
          </p:cNvPr>
          <p:cNvGrpSpPr/>
          <p:nvPr/>
        </p:nvGrpSpPr>
        <p:grpSpPr>
          <a:xfrm>
            <a:off x="3810000" y="3863183"/>
            <a:ext cx="5177252" cy="2617319"/>
            <a:chOff x="0" y="-51136"/>
            <a:chExt cx="4094221" cy="2069801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BC9E107-E20F-4C36-83EF-386E47764B85}"/>
                </a:ext>
              </a:extLst>
            </p:cNvPr>
            <p:cNvSpPr/>
            <p:nvPr/>
          </p:nvSpPr>
          <p:spPr>
            <a:xfrm>
              <a:off x="514350" y="152400"/>
              <a:ext cx="2737485" cy="1435735"/>
            </a:xfrm>
            <a:custGeom>
              <a:avLst/>
              <a:gdLst>
                <a:gd name="connsiteX0" fmla="*/ 0 w 2738111"/>
                <a:gd name="connsiteY0" fmla="*/ 1436038 h 1436038"/>
                <a:gd name="connsiteX1" fmla="*/ 233916 w 2738111"/>
                <a:gd name="connsiteY1" fmla="*/ 117601 h 1436038"/>
                <a:gd name="connsiteX2" fmla="*/ 669851 w 2738111"/>
                <a:gd name="connsiteY2" fmla="*/ 1063899 h 1436038"/>
                <a:gd name="connsiteX3" fmla="*/ 946297 w 2738111"/>
                <a:gd name="connsiteY3" fmla="*/ 643 h 1436038"/>
                <a:gd name="connsiteX4" fmla="*/ 1371600 w 2738111"/>
                <a:gd name="connsiteY4" fmla="*/ 893778 h 1436038"/>
                <a:gd name="connsiteX5" fmla="*/ 1605516 w 2738111"/>
                <a:gd name="connsiteY5" fmla="*/ 21908 h 1436038"/>
                <a:gd name="connsiteX6" fmla="*/ 1998921 w 2738111"/>
                <a:gd name="connsiteY6" fmla="*/ 872513 h 1436038"/>
                <a:gd name="connsiteX7" fmla="*/ 2317897 w 2738111"/>
                <a:gd name="connsiteY7" fmla="*/ 43173 h 1436038"/>
                <a:gd name="connsiteX8" fmla="*/ 2690037 w 2738111"/>
                <a:gd name="connsiteY8" fmla="*/ 829982 h 1436038"/>
                <a:gd name="connsiteX9" fmla="*/ 2721935 w 2738111"/>
                <a:gd name="connsiteY9" fmla="*/ 904410 h 143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111" h="1436038">
                  <a:moveTo>
                    <a:pt x="0" y="1436038"/>
                  </a:moveTo>
                  <a:cubicBezTo>
                    <a:pt x="61137" y="807831"/>
                    <a:pt x="122274" y="179624"/>
                    <a:pt x="233916" y="117601"/>
                  </a:cubicBezTo>
                  <a:cubicBezTo>
                    <a:pt x="345558" y="55578"/>
                    <a:pt x="551121" y="1083392"/>
                    <a:pt x="669851" y="1063899"/>
                  </a:cubicBezTo>
                  <a:cubicBezTo>
                    <a:pt x="788581" y="1044406"/>
                    <a:pt x="829339" y="28996"/>
                    <a:pt x="946297" y="643"/>
                  </a:cubicBezTo>
                  <a:cubicBezTo>
                    <a:pt x="1063255" y="-27711"/>
                    <a:pt x="1261730" y="890234"/>
                    <a:pt x="1371600" y="893778"/>
                  </a:cubicBezTo>
                  <a:cubicBezTo>
                    <a:pt x="1481470" y="897322"/>
                    <a:pt x="1500963" y="25452"/>
                    <a:pt x="1605516" y="21908"/>
                  </a:cubicBezTo>
                  <a:cubicBezTo>
                    <a:pt x="1710069" y="18364"/>
                    <a:pt x="1880191" y="868969"/>
                    <a:pt x="1998921" y="872513"/>
                  </a:cubicBezTo>
                  <a:cubicBezTo>
                    <a:pt x="2117651" y="876057"/>
                    <a:pt x="2202711" y="50261"/>
                    <a:pt x="2317897" y="43173"/>
                  </a:cubicBezTo>
                  <a:cubicBezTo>
                    <a:pt x="2433083" y="36084"/>
                    <a:pt x="2622697" y="686443"/>
                    <a:pt x="2690037" y="829982"/>
                  </a:cubicBezTo>
                  <a:cubicBezTo>
                    <a:pt x="2757377" y="973521"/>
                    <a:pt x="2739656" y="938965"/>
                    <a:pt x="2721935" y="90441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5764DD32-A6E6-4CC9-B35A-D360459B2C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85775" y="1611820"/>
              <a:ext cx="3094355" cy="635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5" name="Text Box 58">
              <a:extLst>
                <a:ext uri="{FF2B5EF4-FFF2-40B4-BE49-F238E27FC236}">
                  <a16:creationId xmlns:a16="http://schemas.microsoft.com/office/drawing/2014/main" id="{31DD402B-2A7C-4FA5-9ADD-E74E2DC358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9075"/>
              <a:ext cx="367030" cy="11334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vert270" wrap="square" lIns="91440" tIns="45720" rIns="91440" bIns="45720" anchor="t" anchorCtr="0" upright="1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Concentration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xt Box 62">
              <a:extLst>
                <a:ext uri="{FF2B5EF4-FFF2-40B4-BE49-F238E27FC236}">
                  <a16:creationId xmlns:a16="http://schemas.microsoft.com/office/drawing/2014/main" id="{108CB355-8BC5-4A2A-8679-B487140F7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275" y="1743075"/>
              <a:ext cx="638175" cy="2755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05B366A-5B02-40D4-AE20-32E859501F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6005" y="-51136"/>
              <a:ext cx="0" cy="166687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8" name="Text Box 64">
              <a:extLst>
                <a:ext uri="{FF2B5EF4-FFF2-40B4-BE49-F238E27FC236}">
                  <a16:creationId xmlns:a16="http://schemas.microsoft.com/office/drawing/2014/main" id="{8DFF3196-3B98-4EBF-AC4D-0B879D1B1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9592" y="1266825"/>
              <a:ext cx="782801" cy="224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Ctr: </a:t>
              </a:r>
              <a:r>
                <a:rPr lang="en-US" sz="8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17.1</a:t>
              </a:r>
              <a:r>
                <a:rPr lang="en-US" sz="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mcg/mL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0E1F980-DE1E-4BC2-B5F7-3ADFDECC0C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257425" y="1085850"/>
              <a:ext cx="206578" cy="2317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AA872A7-A75B-4C15-80FB-5FD72ED28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209" y="971550"/>
              <a:ext cx="90805" cy="9525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Text Box 67">
              <a:extLst>
                <a:ext uri="{FF2B5EF4-FFF2-40B4-BE49-F238E27FC236}">
                  <a16:creationId xmlns:a16="http://schemas.microsoft.com/office/drawing/2014/main" id="{7EEACB16-5400-4D6F-B3F7-6388EA1842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7950" y="1333500"/>
              <a:ext cx="621665" cy="2241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4th Dose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50CA800-2994-4F98-9B01-B9D3205760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581275" y="1095375"/>
              <a:ext cx="124359" cy="2400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E079642-D3FF-4426-B034-8D820DFE2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175" y="323850"/>
              <a:ext cx="90805" cy="9525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4" name="Text Box 51">
              <a:extLst>
                <a:ext uri="{FF2B5EF4-FFF2-40B4-BE49-F238E27FC236}">
                  <a16:creationId xmlns:a16="http://schemas.microsoft.com/office/drawing/2014/main" id="{177E179A-53A6-4590-AED7-6A9316158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114300"/>
              <a:ext cx="817621" cy="2616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C1: 34.8 mcg/mL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B790FE0-DDD1-42B9-9AD7-B3302C1476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028950" y="238125"/>
              <a:ext cx="253365" cy="1016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36393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5D323-CB57-4664-AF14-514B1925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B. Steady-State AUC Equations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2AA6BE-2E23-49CD-926F-F672F06B0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09" y="1382226"/>
            <a:ext cx="4740282" cy="5440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190F36-E078-4CB4-9FB7-C82117F89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18" y="1493841"/>
            <a:ext cx="4740282" cy="116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14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A816F-014B-40B7-8A5B-EE30D9F4C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Case: Steady-State AUC Evaluation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46446F-4DDA-443B-873D-0AAD513F5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C2 (Random): 17.1 mcg/mL at 1130</a:t>
            </a:r>
          </a:p>
          <a:p>
            <a:r>
              <a:rPr lang="en-US" sz="1600" dirty="0"/>
              <a:t>Vancomycin 1500 mg IV at 1200 over 1.5 h</a:t>
            </a:r>
          </a:p>
          <a:p>
            <a:r>
              <a:rPr lang="en-US" sz="1600" dirty="0"/>
              <a:t>C1: 34.8 mcg/mL at 1530 (2 h after end of infusion)</a:t>
            </a:r>
          </a:p>
          <a:p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2">
                <a:extLst>
                  <a:ext uri="{FF2B5EF4-FFF2-40B4-BE49-F238E27FC236}">
                    <a16:creationId xmlns:a16="http://schemas.microsoft.com/office/drawing/2014/main" id="{269DA1D9-B9E4-4405-BE54-FFAC535888E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743200" y="3048000"/>
              <a:ext cx="6705599" cy="21131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5242">
                      <a:extLst>
                        <a:ext uri="{9D8B030D-6E8A-4147-A177-3AD203B41FA5}">
                          <a16:colId xmlns:a16="http://schemas.microsoft.com/office/drawing/2014/main" val="2349746827"/>
                        </a:ext>
                      </a:extLst>
                    </a:gridCol>
                    <a:gridCol w="2856962">
                      <a:extLst>
                        <a:ext uri="{9D8B030D-6E8A-4147-A177-3AD203B41FA5}">
                          <a16:colId xmlns:a16="http://schemas.microsoft.com/office/drawing/2014/main" val="3444332077"/>
                        </a:ext>
                      </a:extLst>
                    </a:gridCol>
                    <a:gridCol w="2613395">
                      <a:extLst>
                        <a:ext uri="{9D8B030D-6E8A-4147-A177-3AD203B41FA5}">
                          <a16:colId xmlns:a16="http://schemas.microsoft.com/office/drawing/2014/main" val="17434231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Mercury Display"/>
                            </a:rPr>
                            <a:t>PK Factor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Mercury Display"/>
                            </a:rPr>
                            <a:t>Equations*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Mercury Display"/>
                            </a:rPr>
                            <a:t>Result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48881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sz="1600" dirty="0">
                              <a:latin typeface="Mercury Display"/>
                            </a:rPr>
                            <a:t>1.</a:t>
                          </a:r>
                          <a:r>
                            <a:rPr lang="en-US" sz="1600" baseline="0" dirty="0">
                              <a:latin typeface="Mercury Display"/>
                            </a:rPr>
                            <a:t> </a:t>
                          </a:r>
                          <a:r>
                            <a:rPr lang="en-US" sz="1600" dirty="0">
                              <a:latin typeface="Mercury Display"/>
                            </a:rPr>
                            <a:t>K</a:t>
                          </a:r>
                          <a:r>
                            <a:rPr lang="en-US" sz="1600" baseline="-25000" dirty="0">
                              <a:latin typeface="Mercury Display"/>
                            </a:rPr>
                            <a:t>e</a:t>
                          </a:r>
                          <a:endParaRPr lang="en-US" sz="1600" dirty="0">
                            <a:latin typeface="Mercury Display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Mercury Display"/>
                            </a:rPr>
                            <a:t>K</a:t>
                          </a:r>
                          <a:r>
                            <a:rPr lang="en-US" sz="1400" baseline="-25000" dirty="0">
                              <a:latin typeface="Mercury Display"/>
                            </a:rPr>
                            <a:t>e </a:t>
                          </a:r>
                          <a:r>
                            <a:rPr lang="en-US" sz="1400" dirty="0">
                              <a:latin typeface="Mercury Display"/>
                            </a:rPr>
                            <a:t>= </a:t>
                          </a:r>
                          <a:r>
                            <a:rPr lang="en-US" sz="1400" i="1" dirty="0">
                              <a:latin typeface="Mercury Display"/>
                            </a:rPr>
                            <a:t>ln</a:t>
                          </a:r>
                          <a:r>
                            <a:rPr lang="en-US" sz="1400" dirty="0">
                              <a:latin typeface="Mercury Display"/>
                            </a:rPr>
                            <a:t> (C1/C2) / </a:t>
                          </a:r>
                          <a:r>
                            <a:rPr lang="el-GR" sz="1400" dirty="0">
                              <a:latin typeface="Mercury Display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1400" dirty="0">
                              <a:latin typeface="Mercury Display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Mercury Display"/>
                            </a:rPr>
                            <a:t>0.036 h</a:t>
                          </a:r>
                          <a:r>
                            <a:rPr lang="en-US" sz="1600" baseline="30000" dirty="0">
                              <a:latin typeface="Mercury Display"/>
                            </a:rPr>
                            <a:t>-1</a:t>
                          </a:r>
                          <a:endParaRPr lang="en-US" sz="1600" dirty="0">
                            <a:latin typeface="Mercury Display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9006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sz="1600" dirty="0">
                              <a:latin typeface="Mercury Display"/>
                            </a:rPr>
                            <a:t>2. C</a:t>
                          </a:r>
                          <a:r>
                            <a:rPr lang="en-US" sz="1600" baseline="-25000" dirty="0">
                              <a:latin typeface="Mercury Display"/>
                            </a:rPr>
                            <a:t>max</a:t>
                          </a:r>
                          <a:endParaRPr lang="en-US" sz="1600" dirty="0">
                            <a:latin typeface="Mercury Display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Mercury Display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1400" baseline="-25000" dirty="0">
                              <a:latin typeface="Mercury Display"/>
                              <a:cs typeface="Times New Roman" panose="02020603050405020304" pitchFamily="18" charset="0"/>
                            </a:rPr>
                            <a:t>max</a:t>
                          </a:r>
                          <a:r>
                            <a:rPr lang="en-US" sz="1400" dirty="0">
                              <a:latin typeface="Mercury Display"/>
                              <a:cs typeface="Times New Roman" panose="02020603050405020304" pitchFamily="18" charset="0"/>
                            </a:rPr>
                            <a:t> = C1 / e </a:t>
                          </a:r>
                          <a:r>
                            <a:rPr lang="en-US" sz="1400" baseline="30000" dirty="0">
                              <a:latin typeface="Mercury Display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en-US" sz="1400" i="1" baseline="30000" dirty="0">
                              <a:latin typeface="Mercury Display"/>
                              <a:cs typeface="Times New Roman" panose="02020603050405020304" pitchFamily="18" charset="0"/>
                            </a:rPr>
                            <a:t>k * t’</a:t>
                          </a:r>
                          <a:endParaRPr lang="en-US" sz="1400" dirty="0">
                            <a:latin typeface="Mercury Display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Mercury Display"/>
                            </a:rPr>
                            <a:t>37.4 mcg/mL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80403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Mercury Display"/>
                            </a:rPr>
                            <a:t>3. V</a:t>
                          </a:r>
                          <a:r>
                            <a:rPr lang="en-US" sz="1600" baseline="-25000" dirty="0">
                              <a:latin typeface="Mercury Display"/>
                            </a:rPr>
                            <a:t>d </a:t>
                          </a:r>
                          <a:endParaRPr lang="en-US" sz="1600" dirty="0">
                            <a:latin typeface="Mercury Display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𝑉𝑑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type m:val="skw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𝐿𝑜𝑎𝑑𝑖𝑛𝑔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𝐷𝑜𝑠𝑒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(1−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𝑘𝑡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∗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𝐶𝑚𝑎𝑥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dirty="0">
                              <a:latin typeface="Mercury Display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Mercury Display"/>
                            </a:rPr>
                            <a:t>68.1 L</a:t>
                          </a:r>
                          <a:r>
                            <a:rPr lang="en-US" sz="1600" baseline="0" dirty="0">
                              <a:latin typeface="Mercury Display"/>
                            </a:rPr>
                            <a:t> (0.802 L/kg)</a:t>
                          </a:r>
                          <a:endParaRPr lang="en-US" sz="1600" dirty="0">
                            <a:latin typeface="Mercury Display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95903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Mercury Display"/>
                            </a:rPr>
                            <a:t>4. AUC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𝐴𝑈𝐶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𝑇𝐷𝐷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𝑘𝑒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∗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𝑉𝑑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latin typeface="Mercury Display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Mercury Display"/>
                            </a:rPr>
                            <a:t>619 mcg*h/mL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33645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2">
                <a:extLst>
                  <a:ext uri="{FF2B5EF4-FFF2-40B4-BE49-F238E27FC236}">
                    <a16:creationId xmlns:a16="http://schemas.microsoft.com/office/drawing/2014/main" id="{269DA1D9-B9E4-4405-BE54-FFAC535888E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41249739"/>
                  </p:ext>
                </p:extLst>
              </p:nvPr>
            </p:nvGraphicFramePr>
            <p:xfrm>
              <a:off x="2743200" y="3048000"/>
              <a:ext cx="6705599" cy="21131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35242">
                      <a:extLst>
                        <a:ext uri="{9D8B030D-6E8A-4147-A177-3AD203B41FA5}">
                          <a16:colId xmlns:a16="http://schemas.microsoft.com/office/drawing/2014/main" val="2349746827"/>
                        </a:ext>
                      </a:extLst>
                    </a:gridCol>
                    <a:gridCol w="2856962">
                      <a:extLst>
                        <a:ext uri="{9D8B030D-6E8A-4147-A177-3AD203B41FA5}">
                          <a16:colId xmlns:a16="http://schemas.microsoft.com/office/drawing/2014/main" val="3444332077"/>
                        </a:ext>
                      </a:extLst>
                    </a:gridCol>
                    <a:gridCol w="2613395">
                      <a:extLst>
                        <a:ext uri="{9D8B030D-6E8A-4147-A177-3AD203B41FA5}">
                          <a16:colId xmlns:a16="http://schemas.microsoft.com/office/drawing/2014/main" val="17434231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Mercury Display"/>
                            </a:rPr>
                            <a:t>PK Factor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Mercury Display"/>
                            </a:rPr>
                            <a:t>Equations*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Mercury Display"/>
                            </a:rPr>
                            <a:t>Result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48881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sz="1600" dirty="0">
                              <a:latin typeface="Mercury Display"/>
                            </a:rPr>
                            <a:t>1.</a:t>
                          </a:r>
                          <a:r>
                            <a:rPr lang="en-US" sz="1600" baseline="0" dirty="0">
                              <a:latin typeface="Mercury Display"/>
                            </a:rPr>
                            <a:t> </a:t>
                          </a:r>
                          <a:r>
                            <a:rPr lang="en-US" sz="1600" dirty="0">
                              <a:latin typeface="Mercury Display"/>
                            </a:rPr>
                            <a:t>K</a:t>
                          </a:r>
                          <a:r>
                            <a:rPr lang="en-US" sz="1600" baseline="-25000" dirty="0">
                              <a:latin typeface="Mercury Display"/>
                            </a:rPr>
                            <a:t>e</a:t>
                          </a:r>
                          <a:endParaRPr lang="en-US" sz="1600" dirty="0">
                            <a:latin typeface="Mercury Display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Mercury Display"/>
                            </a:rPr>
                            <a:t>K</a:t>
                          </a:r>
                          <a:r>
                            <a:rPr lang="en-US" sz="1400" baseline="-25000" dirty="0">
                              <a:latin typeface="Mercury Display"/>
                            </a:rPr>
                            <a:t>e </a:t>
                          </a:r>
                          <a:r>
                            <a:rPr lang="en-US" sz="1400" dirty="0">
                              <a:latin typeface="Mercury Display"/>
                            </a:rPr>
                            <a:t>= </a:t>
                          </a:r>
                          <a:r>
                            <a:rPr lang="en-US" sz="1400" i="1" dirty="0">
                              <a:latin typeface="Mercury Display"/>
                            </a:rPr>
                            <a:t>ln</a:t>
                          </a:r>
                          <a:r>
                            <a:rPr lang="en-US" sz="1400" dirty="0">
                              <a:latin typeface="Mercury Display"/>
                            </a:rPr>
                            <a:t> (C1/C2) / </a:t>
                          </a:r>
                          <a:r>
                            <a:rPr lang="el-GR" sz="1400" dirty="0">
                              <a:latin typeface="Mercury Display"/>
                              <a:cs typeface="Times New Roman" panose="02020603050405020304" pitchFamily="18" charset="0"/>
                            </a:rPr>
                            <a:t>Δ</a:t>
                          </a:r>
                          <a:r>
                            <a:rPr lang="en-US" sz="1400" dirty="0">
                              <a:latin typeface="Mercury Display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Mercury Display"/>
                            </a:rPr>
                            <a:t>0.036 h</a:t>
                          </a:r>
                          <a:r>
                            <a:rPr lang="en-US" sz="1600" baseline="30000" dirty="0">
                              <a:latin typeface="Mercury Display"/>
                            </a:rPr>
                            <a:t>-1</a:t>
                          </a:r>
                          <a:endParaRPr lang="en-US" sz="1600" dirty="0">
                            <a:latin typeface="Mercury Display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9006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sz="1600" dirty="0">
                              <a:latin typeface="Mercury Display"/>
                            </a:rPr>
                            <a:t>2. C</a:t>
                          </a:r>
                          <a:r>
                            <a:rPr lang="en-US" sz="1600" baseline="-25000" dirty="0">
                              <a:latin typeface="Mercury Display"/>
                            </a:rPr>
                            <a:t>max</a:t>
                          </a:r>
                          <a:endParaRPr lang="en-US" sz="1600" dirty="0">
                            <a:latin typeface="Mercury Display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Mercury Display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1400" baseline="-25000" dirty="0">
                              <a:latin typeface="Mercury Display"/>
                              <a:cs typeface="Times New Roman" panose="02020603050405020304" pitchFamily="18" charset="0"/>
                            </a:rPr>
                            <a:t>max</a:t>
                          </a:r>
                          <a:r>
                            <a:rPr lang="en-US" sz="1400" dirty="0">
                              <a:latin typeface="Mercury Display"/>
                              <a:cs typeface="Times New Roman" panose="02020603050405020304" pitchFamily="18" charset="0"/>
                            </a:rPr>
                            <a:t> = C1 / e </a:t>
                          </a:r>
                          <a:r>
                            <a:rPr lang="en-US" sz="1400" baseline="30000" dirty="0">
                              <a:latin typeface="Mercury Display"/>
                              <a:cs typeface="Times New Roman" panose="02020603050405020304" pitchFamily="18" charset="0"/>
                            </a:rPr>
                            <a:t>–</a:t>
                          </a:r>
                          <a:r>
                            <a:rPr lang="en-US" sz="1400" i="1" baseline="30000" dirty="0">
                              <a:latin typeface="Mercury Display"/>
                              <a:cs typeface="Times New Roman" panose="02020603050405020304" pitchFamily="18" charset="0"/>
                            </a:rPr>
                            <a:t>k * t’</a:t>
                          </a:r>
                          <a:endParaRPr lang="en-US" sz="1400" dirty="0">
                            <a:latin typeface="Mercury Display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Mercury Display"/>
                            </a:rPr>
                            <a:t>37.4 mcg/mL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8040399"/>
                      </a:ext>
                    </a:extLst>
                  </a:tr>
                  <a:tr h="452628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Mercury Display"/>
                            </a:rPr>
                            <a:t>3. V</a:t>
                          </a:r>
                          <a:r>
                            <a:rPr lang="en-US" sz="1600" baseline="-25000" dirty="0">
                              <a:latin typeface="Mercury Display"/>
                            </a:rPr>
                            <a:t>d </a:t>
                          </a:r>
                          <a:endParaRPr lang="en-US" sz="1600" dirty="0">
                            <a:latin typeface="Mercury Display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803" t="-251351" r="-92735" b="-124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Mercury Display"/>
                            </a:rPr>
                            <a:t>68.1 L</a:t>
                          </a:r>
                          <a:r>
                            <a:rPr lang="en-US" sz="1600" baseline="0" dirty="0">
                              <a:latin typeface="Mercury Display"/>
                            </a:rPr>
                            <a:t> (0.802 L/kg)</a:t>
                          </a:r>
                          <a:endParaRPr lang="en-US" sz="1600" dirty="0">
                            <a:latin typeface="Mercury Display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9590314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Mercury Display"/>
                            </a:rPr>
                            <a:t>4. AUC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803" t="-288889" r="-92735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Mercury Display"/>
                            </a:rPr>
                            <a:t>619 mcg*h/mL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336457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6D811CE-CFD5-4B9F-AADB-4F9B0B99F6B0}"/>
              </a:ext>
            </a:extLst>
          </p:cNvPr>
          <p:cNvSpPr txBox="1">
            <a:spLocks/>
          </p:cNvSpPr>
          <p:nvPr/>
        </p:nvSpPr>
        <p:spPr>
          <a:xfrm>
            <a:off x="2743200" y="5161153"/>
            <a:ext cx="5199321" cy="5714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latin typeface="Mercury Display"/>
                <a:cs typeface="Calibri" panose="020F0502020204030204" pitchFamily="34" charset="0"/>
              </a:rPr>
              <a:t>* Full list of equations found in Appendix B of the SOP</a:t>
            </a:r>
          </a:p>
        </p:txBody>
      </p:sp>
    </p:spTree>
    <p:extLst>
      <p:ext uri="{BB962C8B-B14F-4D97-AF65-F5344CB8AC3E}">
        <p14:creationId xmlns:p14="http://schemas.microsoft.com/office/powerpoint/2010/main" val="4019101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E360-FAE8-4259-8E4C-9A0F54197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Dose Adjustments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D5EE01-730F-4BC6-8A3B-04DF0F7F69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𝐴𝑈𝐶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𝐶𝑢𝑟𝑟𝑒𝑛𝑡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𝑇𝐷𝐷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𝐶𝑢𝑟𝑟𝑒𝑛𝑡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𝐴𝑈𝐶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𝐺𝑜𝑎𝑙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1500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500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=1211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/day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D5EE01-730F-4BC6-8A3B-04DF0F7F69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508F8E-ABFA-4A65-A7B6-2A9987910142}"/>
              </a:ext>
            </a:extLst>
          </p:cNvPr>
          <p:cNvSpPr txBox="1">
            <a:spLocks/>
          </p:cNvSpPr>
          <p:nvPr/>
        </p:nvSpPr>
        <p:spPr>
          <a:xfrm>
            <a:off x="609600" y="4191000"/>
            <a:ext cx="10972800" cy="1981200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 lnSpcReduction="10000"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ym typeface="Wingdings" panose="05000000000000000000" pitchFamily="2" charset="2"/>
              </a:rPr>
              <a:t>New maintenance dose options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Vancomycin 1250 mg IV Q24h</a:t>
            </a:r>
          </a:p>
          <a:p>
            <a:pPr lvl="2"/>
            <a:r>
              <a:rPr lang="en-US" sz="1400" dirty="0"/>
              <a:t>Predicted C</a:t>
            </a:r>
            <a:r>
              <a:rPr lang="en-US" sz="1400" baseline="-25000" dirty="0"/>
              <a:t>max</a:t>
            </a:r>
            <a:r>
              <a:rPr lang="en-US" sz="1400" dirty="0"/>
              <a:t>: 32.0 mcg/mL</a:t>
            </a:r>
          </a:p>
          <a:p>
            <a:pPr lvl="2"/>
            <a:r>
              <a:rPr lang="en-US" sz="1400" dirty="0"/>
              <a:t>Predicted C</a:t>
            </a:r>
            <a:r>
              <a:rPr lang="en-US" sz="1400" baseline="-25000" dirty="0"/>
              <a:t>tr</a:t>
            </a:r>
            <a:r>
              <a:rPr lang="en-US" sz="1400" dirty="0"/>
              <a:t>: 14.4 mcg/mL</a:t>
            </a:r>
          </a:p>
          <a:p>
            <a:pPr lvl="2"/>
            <a:r>
              <a:rPr lang="en-US" sz="1400" dirty="0"/>
              <a:t>Predicted AUC: 516 mcg*h/mL</a:t>
            </a:r>
          </a:p>
          <a:p>
            <a:endParaRPr lang="en-US" sz="2000" dirty="0"/>
          </a:p>
          <a:p>
            <a:endParaRPr lang="en-US" sz="2000" dirty="0"/>
          </a:p>
          <a:p>
            <a:pPr lvl="1"/>
            <a:endParaRPr lang="en-US" sz="1600" dirty="0">
              <a:sym typeface="Wingdings" panose="05000000000000000000" pitchFamily="2" charset="2"/>
            </a:endParaRP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Vancomycin 500 mg IV Q12h</a:t>
            </a:r>
          </a:p>
          <a:p>
            <a:pPr lvl="2"/>
            <a:r>
              <a:rPr lang="en-US" sz="1400" dirty="0"/>
              <a:t>Predicted C</a:t>
            </a:r>
            <a:r>
              <a:rPr lang="en-US" sz="1400" baseline="-25000" dirty="0"/>
              <a:t>max</a:t>
            </a:r>
            <a:r>
              <a:rPr lang="en-US" sz="1400" dirty="0"/>
              <a:t>: 21.1 mcg/mL</a:t>
            </a:r>
          </a:p>
          <a:p>
            <a:pPr lvl="2"/>
            <a:r>
              <a:rPr lang="en-US" sz="1400" dirty="0"/>
              <a:t>Predicted C</a:t>
            </a:r>
            <a:r>
              <a:rPr lang="en-US" sz="1400" baseline="-25000" dirty="0"/>
              <a:t>tr</a:t>
            </a:r>
            <a:r>
              <a:rPr lang="en-US" sz="1400" dirty="0"/>
              <a:t>: 14.3 mcg/mL</a:t>
            </a:r>
          </a:p>
          <a:p>
            <a:pPr lvl="2"/>
            <a:r>
              <a:rPr lang="en-US" sz="1400" dirty="0"/>
              <a:t>Predicted AUC: 413 mcg*h/mL</a:t>
            </a:r>
          </a:p>
          <a:p>
            <a:pPr lvl="1"/>
            <a:endParaRPr lang="ar-AE" dirty="0"/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2324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4B1CD-D74A-4C5D-96B8-F197404CD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for Discharge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A5FCE-F130-421C-9D39-EABC0D172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Based on the TDM you performed, the patient is discharged on vancomycin 1250 mg IV Q24h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primary team pharmacist will write a TDM OPAT (Outpatient Parenteral Antimicrobial Therapy) Discharge note prior to discharge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This note should include the following:</a:t>
            </a:r>
          </a:p>
          <a:p>
            <a:r>
              <a:rPr lang="en-US" sz="1600" dirty="0"/>
              <a:t>Pertinent patient information related to outpatient monitoring of vancomycin</a:t>
            </a:r>
          </a:p>
          <a:p>
            <a:pPr lvl="1"/>
            <a:r>
              <a:rPr lang="en-US" sz="1200" dirty="0"/>
              <a:t>Most recent AUC</a:t>
            </a:r>
          </a:p>
          <a:p>
            <a:pPr lvl="1"/>
            <a:r>
              <a:rPr lang="en-US" sz="1200" dirty="0"/>
              <a:t>Most recent trough concentration</a:t>
            </a:r>
          </a:p>
          <a:p>
            <a:pPr lvl="1"/>
            <a:r>
              <a:rPr lang="en-US" sz="1200" dirty="0"/>
              <a:t>Most recent Vd</a:t>
            </a:r>
          </a:p>
          <a:p>
            <a:r>
              <a:rPr lang="en-US" sz="1600" dirty="0"/>
              <a:t>Goal trough range</a:t>
            </a:r>
          </a:p>
          <a:p>
            <a:r>
              <a:rPr lang="en-US" sz="1600" dirty="0"/>
              <a:t>Monitoring recommendations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15271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CB6F0-764C-4A54-B373-CE048A81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 Visit: One Week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40460-F952-4458-9857-C6C90B12C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1201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patient continues on vancomycin 1250 mg IV Q24h and appears to be tolerating the regimen.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Temp 37.4 | BP 120/80 | P 80 | RR 18 | Lactate 0.7</a:t>
            </a:r>
          </a:p>
          <a:p>
            <a:pPr marL="0" indent="0" algn="ctr">
              <a:buNone/>
            </a:pPr>
            <a:r>
              <a:rPr lang="en-US" sz="2000" dirty="0"/>
              <a:t>ABW 85 kg | Ht 175 cm | BMI 27.8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She is clinically stable and the Ke and Vd appear to be consistent with her last TDM.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2F08BD-7017-4258-99EE-92D8350962F9}"/>
              </a:ext>
            </a:extLst>
          </p:cNvPr>
          <p:cNvGrpSpPr/>
          <p:nvPr/>
        </p:nvGrpSpPr>
        <p:grpSpPr>
          <a:xfrm>
            <a:off x="6331734" y="3863183"/>
            <a:ext cx="2486404" cy="803752"/>
            <a:chOff x="2357589" y="3846670"/>
            <a:chExt cx="2486404" cy="80375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56D4C6A-3958-4B87-8B21-9064BE3821CE}"/>
                </a:ext>
              </a:extLst>
            </p:cNvPr>
            <p:cNvCxnSpPr>
              <a:cxnSpLocks/>
            </p:cNvCxnSpPr>
            <p:nvPr/>
          </p:nvCxnSpPr>
          <p:spPr>
            <a:xfrm>
              <a:off x="2427593" y="4231852"/>
              <a:ext cx="1553100" cy="38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2457286-C279-4051-81B0-09A38F046A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9700" y="3846670"/>
              <a:ext cx="9432" cy="7545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68FAB23-8517-4803-AA37-41C3F74D89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0580" y="3884129"/>
              <a:ext cx="9432" cy="7545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547B7C-27FE-4EEB-B4D3-1C06D8ED3353}"/>
                </a:ext>
              </a:extLst>
            </p:cNvPr>
            <p:cNvSpPr txBox="1"/>
            <p:nvPr/>
          </p:nvSpPr>
          <p:spPr>
            <a:xfrm>
              <a:off x="2357589" y="3846670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139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5A69F1-F0DD-45DE-881A-AA9567D571B6}"/>
                </a:ext>
              </a:extLst>
            </p:cNvPr>
            <p:cNvSpPr txBox="1"/>
            <p:nvPr/>
          </p:nvSpPr>
          <p:spPr>
            <a:xfrm>
              <a:off x="2959422" y="3850273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101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67463D-C99B-461D-8A36-F43BB563D65C}"/>
                </a:ext>
              </a:extLst>
            </p:cNvPr>
            <p:cNvSpPr txBox="1"/>
            <p:nvPr/>
          </p:nvSpPr>
          <p:spPr>
            <a:xfrm>
              <a:off x="3613372" y="3850273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62DE6F-3C83-4BBD-9E18-DDEDAFF08976}"/>
                </a:ext>
              </a:extLst>
            </p:cNvPr>
            <p:cNvSpPr txBox="1"/>
            <p:nvPr/>
          </p:nvSpPr>
          <p:spPr>
            <a:xfrm>
              <a:off x="2401576" y="4311256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4.3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CD7D2F-A091-4370-9AEA-515BA040D4B9}"/>
                </a:ext>
              </a:extLst>
            </p:cNvPr>
            <p:cNvSpPr txBox="1"/>
            <p:nvPr/>
          </p:nvSpPr>
          <p:spPr>
            <a:xfrm>
              <a:off x="2946498" y="4311868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19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F2A15F-7A0C-42FA-BC6D-A5E2A09940DE}"/>
                </a:ext>
              </a:extLst>
            </p:cNvPr>
            <p:cNvSpPr txBox="1"/>
            <p:nvPr/>
          </p:nvSpPr>
          <p:spPr>
            <a:xfrm>
              <a:off x="3500267" y="4311256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0.85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C7022D1-7A29-4F53-B9E1-DB6A45C1FD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4962" y="3923754"/>
              <a:ext cx="449986" cy="3198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2A245B4-3576-4205-92DA-C1D857BB62C3}"/>
                </a:ext>
              </a:extLst>
            </p:cNvPr>
            <p:cNvCxnSpPr>
              <a:cxnSpLocks/>
            </p:cNvCxnSpPr>
            <p:nvPr/>
          </p:nvCxnSpPr>
          <p:spPr>
            <a:xfrm>
              <a:off x="3942815" y="4225586"/>
              <a:ext cx="397586" cy="4148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489E04-D13B-486A-8942-F32F6AD08D3A}"/>
                </a:ext>
              </a:extLst>
            </p:cNvPr>
            <p:cNvSpPr txBox="1"/>
            <p:nvPr/>
          </p:nvSpPr>
          <p:spPr>
            <a:xfrm>
              <a:off x="4202652" y="4071403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109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5F6A02-90D9-494C-8ADE-B9824BEA6809}"/>
              </a:ext>
            </a:extLst>
          </p:cNvPr>
          <p:cNvGrpSpPr/>
          <p:nvPr/>
        </p:nvGrpSpPr>
        <p:grpSpPr>
          <a:xfrm>
            <a:off x="3377091" y="3741044"/>
            <a:ext cx="1648653" cy="1014642"/>
            <a:chOff x="5270057" y="3709758"/>
            <a:chExt cx="1648653" cy="101464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C59D501-9C6F-4616-9E40-367F04C28528}"/>
                </a:ext>
              </a:extLst>
            </p:cNvPr>
            <p:cNvCxnSpPr>
              <a:cxnSpLocks/>
            </p:cNvCxnSpPr>
            <p:nvPr/>
          </p:nvCxnSpPr>
          <p:spPr>
            <a:xfrm>
              <a:off x="5596241" y="3846670"/>
              <a:ext cx="944218" cy="7486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2C25716-2310-450D-917C-479FA9D2A4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0727" y="3855171"/>
              <a:ext cx="1000547" cy="7401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69B851A-1FEB-42FB-864B-100E5E009047}"/>
                </a:ext>
              </a:extLst>
            </p:cNvPr>
            <p:cNvSpPr txBox="1"/>
            <p:nvPr/>
          </p:nvSpPr>
          <p:spPr>
            <a:xfrm>
              <a:off x="5270057" y="4084070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8.5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8B110E-AF2D-4ED0-BE47-FEC618DD593C}"/>
                </a:ext>
              </a:extLst>
            </p:cNvPr>
            <p:cNvSpPr txBox="1"/>
            <p:nvPr/>
          </p:nvSpPr>
          <p:spPr>
            <a:xfrm>
              <a:off x="5787926" y="3709758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12.8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1D7CDE-2F02-491F-AF18-979A20FE2434}"/>
                </a:ext>
              </a:extLst>
            </p:cNvPr>
            <p:cNvSpPr txBox="1"/>
            <p:nvPr/>
          </p:nvSpPr>
          <p:spPr>
            <a:xfrm>
              <a:off x="5767141" y="4385846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33.3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209844-F682-4EFF-8AD2-AB598F720020}"/>
                </a:ext>
              </a:extLst>
            </p:cNvPr>
            <p:cNvSpPr txBox="1"/>
            <p:nvPr/>
          </p:nvSpPr>
          <p:spPr>
            <a:xfrm>
              <a:off x="6277369" y="4084070"/>
              <a:ext cx="6413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358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9991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9004E-9EBC-438D-AD49-2062C4C9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Case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D69F9-F538-49B5-AA03-80170E6F8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r>
              <a:rPr lang="en-US" sz="2000" dirty="0"/>
              <a:t>OPAT Therapeutic Drug Monitoring</a:t>
            </a:r>
          </a:p>
          <a:p>
            <a:pPr lvl="1"/>
            <a:r>
              <a:rPr lang="en-US" sz="1800" dirty="0"/>
              <a:t>Trough: 16.4 mcg/mL at 1130</a:t>
            </a:r>
          </a:p>
          <a:p>
            <a:pPr lvl="1"/>
            <a:r>
              <a:rPr lang="en-US" sz="1800" dirty="0"/>
              <a:t>Vancomycin 1250 mg IV Q24h administered at 1200 over 1.5h</a:t>
            </a:r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3AEA33-E6CC-4414-897A-F8EE3BA7C00E}"/>
              </a:ext>
            </a:extLst>
          </p:cNvPr>
          <p:cNvGrpSpPr/>
          <p:nvPr/>
        </p:nvGrpSpPr>
        <p:grpSpPr>
          <a:xfrm>
            <a:off x="3169577" y="3016749"/>
            <a:ext cx="5983869" cy="2850651"/>
            <a:chOff x="76654" y="-1977"/>
            <a:chExt cx="3500780" cy="166751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1F8B900-9B63-43AA-B772-CC6A1AF6E519}"/>
                </a:ext>
              </a:extLst>
            </p:cNvPr>
            <p:cNvSpPr/>
            <p:nvPr/>
          </p:nvSpPr>
          <p:spPr>
            <a:xfrm>
              <a:off x="495904" y="229798"/>
              <a:ext cx="2737485" cy="1435735"/>
            </a:xfrm>
            <a:custGeom>
              <a:avLst/>
              <a:gdLst>
                <a:gd name="connsiteX0" fmla="*/ 0 w 2738111"/>
                <a:gd name="connsiteY0" fmla="*/ 1436038 h 1436038"/>
                <a:gd name="connsiteX1" fmla="*/ 233916 w 2738111"/>
                <a:gd name="connsiteY1" fmla="*/ 117601 h 1436038"/>
                <a:gd name="connsiteX2" fmla="*/ 669851 w 2738111"/>
                <a:gd name="connsiteY2" fmla="*/ 1063899 h 1436038"/>
                <a:gd name="connsiteX3" fmla="*/ 946297 w 2738111"/>
                <a:gd name="connsiteY3" fmla="*/ 643 h 1436038"/>
                <a:gd name="connsiteX4" fmla="*/ 1371600 w 2738111"/>
                <a:gd name="connsiteY4" fmla="*/ 893778 h 1436038"/>
                <a:gd name="connsiteX5" fmla="*/ 1605516 w 2738111"/>
                <a:gd name="connsiteY5" fmla="*/ 21908 h 1436038"/>
                <a:gd name="connsiteX6" fmla="*/ 1998921 w 2738111"/>
                <a:gd name="connsiteY6" fmla="*/ 872513 h 1436038"/>
                <a:gd name="connsiteX7" fmla="*/ 2317897 w 2738111"/>
                <a:gd name="connsiteY7" fmla="*/ 43173 h 1436038"/>
                <a:gd name="connsiteX8" fmla="*/ 2690037 w 2738111"/>
                <a:gd name="connsiteY8" fmla="*/ 829982 h 1436038"/>
                <a:gd name="connsiteX9" fmla="*/ 2721935 w 2738111"/>
                <a:gd name="connsiteY9" fmla="*/ 904410 h 143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111" h="1436038">
                  <a:moveTo>
                    <a:pt x="0" y="1436038"/>
                  </a:moveTo>
                  <a:cubicBezTo>
                    <a:pt x="61137" y="807831"/>
                    <a:pt x="122274" y="179624"/>
                    <a:pt x="233916" y="117601"/>
                  </a:cubicBezTo>
                  <a:cubicBezTo>
                    <a:pt x="345558" y="55578"/>
                    <a:pt x="551121" y="1083392"/>
                    <a:pt x="669851" y="1063899"/>
                  </a:cubicBezTo>
                  <a:cubicBezTo>
                    <a:pt x="788581" y="1044406"/>
                    <a:pt x="829339" y="28996"/>
                    <a:pt x="946297" y="643"/>
                  </a:cubicBezTo>
                  <a:cubicBezTo>
                    <a:pt x="1063255" y="-27711"/>
                    <a:pt x="1261730" y="890234"/>
                    <a:pt x="1371600" y="893778"/>
                  </a:cubicBezTo>
                  <a:cubicBezTo>
                    <a:pt x="1481470" y="897322"/>
                    <a:pt x="1500963" y="25452"/>
                    <a:pt x="1605516" y="21908"/>
                  </a:cubicBezTo>
                  <a:cubicBezTo>
                    <a:pt x="1710069" y="18364"/>
                    <a:pt x="1880191" y="868969"/>
                    <a:pt x="1998921" y="872513"/>
                  </a:cubicBezTo>
                  <a:cubicBezTo>
                    <a:pt x="2117651" y="876057"/>
                    <a:pt x="2202711" y="50261"/>
                    <a:pt x="2317897" y="43173"/>
                  </a:cubicBezTo>
                  <a:cubicBezTo>
                    <a:pt x="2433083" y="36084"/>
                    <a:pt x="2622697" y="686443"/>
                    <a:pt x="2690037" y="829982"/>
                  </a:cubicBezTo>
                  <a:cubicBezTo>
                    <a:pt x="2757377" y="973521"/>
                    <a:pt x="2739656" y="938965"/>
                    <a:pt x="2721935" y="90441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93FCB8E4-0BAD-4B90-A3A3-49657E5F4E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83079" y="1664898"/>
              <a:ext cx="3094355" cy="635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9" name="Text Box 51">
              <a:extLst>
                <a:ext uri="{FF2B5EF4-FFF2-40B4-BE49-F238E27FC236}">
                  <a16:creationId xmlns:a16="http://schemas.microsoft.com/office/drawing/2014/main" id="{54F487BE-0280-4FFA-9F4B-40019B968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54" y="167653"/>
              <a:ext cx="216073" cy="13502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vert270" wrap="square" lIns="91440" tIns="45720" rIns="91440" bIns="45720" anchor="ctr" anchorCtr="0" upright="1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Concentration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B5FE6D0-18F8-4018-AF90-3B82A81701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3079" y="-1977"/>
              <a:ext cx="0" cy="166687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1" name="Text Box 55">
              <a:extLst>
                <a:ext uri="{FF2B5EF4-FFF2-40B4-BE49-F238E27FC236}">
                  <a16:creationId xmlns:a16="http://schemas.microsoft.com/office/drawing/2014/main" id="{AE586A4E-87F3-4BA6-B62D-410E84CD5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819" y="1319841"/>
              <a:ext cx="685675" cy="165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Ctr: 16.4 mcg/mL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2E6E8BB-72AD-4780-89B1-5279A26526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251494" y="1084117"/>
              <a:ext cx="135690" cy="2431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26" name="Text Box 52">
            <a:extLst>
              <a:ext uri="{FF2B5EF4-FFF2-40B4-BE49-F238E27FC236}">
                <a16:creationId xmlns:a16="http://schemas.microsoft.com/office/drawing/2014/main" id="{9AED324C-D7E6-484C-A8B2-BE260FA48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2241" y="6004753"/>
            <a:ext cx="637540" cy="2749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DE75E9-8CE5-494B-9A3C-720139DE1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8956" y="4675879"/>
            <a:ext cx="114825" cy="120446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94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A9A23-DDE2-4C50-A03B-16938B567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OPAT Therapeutic Drug Monitoring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D871AF-379E-4A07-837A-1E9AD4CAB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Current dosing strategy: Vancomycin 1250 mg IV Q24h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Example of OPAT Note:</a:t>
            </a:r>
          </a:p>
          <a:p>
            <a:r>
              <a:rPr lang="en-US" sz="1800" dirty="0"/>
              <a:t>Goal trough range: 10-15 mcg/mL (12.5 mcg/mL for calculations)</a:t>
            </a:r>
          </a:p>
          <a:p>
            <a:r>
              <a:rPr lang="en-US" sz="1800" dirty="0"/>
              <a:t>Measured trough concentration: 16.4 mcg/mL</a:t>
            </a:r>
          </a:p>
          <a:p>
            <a:r>
              <a:rPr lang="en-US" sz="1800" dirty="0"/>
              <a:t>Adjust dose by cross multiplication</a:t>
            </a:r>
          </a:p>
          <a:p>
            <a:pPr lvl="1"/>
            <a:endParaRPr lang="en-US" sz="1400" dirty="0"/>
          </a:p>
          <a:p>
            <a:r>
              <a:rPr lang="en-US" sz="1800" dirty="0"/>
              <a:t>New dose: Vancomycin 1000 mg IV Q24h or 500 mg IV Q12h</a:t>
            </a:r>
          </a:p>
          <a:p>
            <a:pPr marL="0" indent="0">
              <a:buNone/>
            </a:pP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DEA8AC-7C8D-491E-A807-ECA941372F19}"/>
                  </a:ext>
                </a:extLst>
              </p:cNvPr>
              <p:cNvSpPr txBox="1"/>
              <p:nvPr/>
            </p:nvSpPr>
            <p:spPr>
              <a:xfrm>
                <a:off x="8153400" y="3505200"/>
                <a:ext cx="3048000" cy="17541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𝑇𝑟𝑜𝑢𝑔h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𝐶𝑢𝑟𝑟𝑒𝑛𝑡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𝐷𝑜𝑠𝑒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𝐶𝑢𝑟𝑟𝑒𝑛𝑡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𝑇𝑟𝑜𝑢𝑔h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𝐺𝑜𝑎𝑙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12.5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=953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/dose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DEA8AC-7C8D-491E-A807-ECA941372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3505200"/>
                <a:ext cx="3048000" cy="1754198"/>
              </a:xfrm>
              <a:prstGeom prst="rect">
                <a:avLst/>
              </a:prstGeom>
              <a:blipFill>
                <a:blip r:embed="rId3"/>
                <a:stretch>
                  <a:fillRect b="-37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84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1545-DCF8-4640-A8DE-3FB2E43C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Pharmacokinetics and Pharmacodynamics</a:t>
            </a:r>
          </a:p>
        </p:txBody>
      </p:sp>
    </p:spTree>
    <p:extLst>
      <p:ext uri="{BB962C8B-B14F-4D97-AF65-F5344CB8AC3E}">
        <p14:creationId xmlns:p14="http://schemas.microsoft.com/office/powerpoint/2010/main" val="2785748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1545-DCF8-4640-A8DE-3FB2E43C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Implications</a:t>
            </a:r>
          </a:p>
        </p:txBody>
      </p:sp>
    </p:spTree>
    <p:extLst>
      <p:ext uri="{BB962C8B-B14F-4D97-AF65-F5344CB8AC3E}">
        <p14:creationId xmlns:p14="http://schemas.microsoft.com/office/powerpoint/2010/main" val="303471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6AC5C-4508-43B4-B304-247E5752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AUC Monitoring Situations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821645-3C01-430D-8CF8-88ED9F289F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143002"/>
          <a:ext cx="10972800" cy="502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971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6AC5C-4508-43B4-B304-247E5752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Trough Monitoring Situations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821645-3C01-430D-8CF8-88ED9F289F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685802"/>
          <a:ext cx="10972800" cy="502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33386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6AC5C-4508-43B4-B304-247E5752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821645-3C01-430D-8CF8-88ED9F289F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752600"/>
          <a:ext cx="10972800" cy="4373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7991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8865E9-C804-C84F-9745-FAC7922BA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2362202"/>
            <a:ext cx="10363200" cy="1466851"/>
          </a:xfrm>
        </p:spPr>
        <p:txBody>
          <a:bodyPr>
            <a:normAutofit fontScale="90000"/>
          </a:bodyPr>
          <a:lstStyle/>
          <a:p>
            <a:r>
              <a:rPr lang="en-US" dirty="0"/>
              <a:t>Vancomycin Management Standard of Practice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31A1643-5954-E14E-A605-9D2A67A22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3962400"/>
            <a:ext cx="9448800" cy="1676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95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4F093DE-5E48-4396-BC1B-1BD0CC5D9983}"/>
              </a:ext>
            </a:extLst>
          </p:cNvPr>
          <p:cNvSpPr/>
          <p:nvPr/>
        </p:nvSpPr>
        <p:spPr>
          <a:xfrm rot="1564538">
            <a:off x="7257371" y="3444633"/>
            <a:ext cx="224735" cy="1137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AUC/MIC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Area Under the Curve/Minimum Inhibitory Concentration (AUC/MIC)</a:t>
            </a:r>
          </a:p>
          <a:p>
            <a:pPr lvl="1"/>
            <a:r>
              <a:rPr lang="en-US" sz="1800" dirty="0"/>
              <a:t>Integrated quantity of cumulative drug exposure for a defined period of time</a:t>
            </a:r>
          </a:p>
          <a:p>
            <a:pPr lvl="1"/>
            <a:r>
              <a:rPr lang="en-US" sz="1800" dirty="0"/>
              <a:t>AKA: The average serum drug concentration during that time period</a:t>
            </a:r>
          </a:p>
          <a:p>
            <a:pPr lvl="1"/>
            <a:endParaRPr lang="en-US" sz="1800" dirty="0"/>
          </a:p>
          <a:p>
            <a:r>
              <a:rPr lang="en-US" sz="2000" dirty="0"/>
              <a:t>Goal AUC</a:t>
            </a:r>
          </a:p>
          <a:p>
            <a:pPr lvl="1"/>
            <a:r>
              <a:rPr lang="en-US" sz="1800" dirty="0"/>
              <a:t>Target: 500 mcg*h/mL</a:t>
            </a:r>
          </a:p>
          <a:p>
            <a:pPr lvl="1"/>
            <a:r>
              <a:rPr lang="en-US" sz="1800" dirty="0"/>
              <a:t>Range 400-600 mcg*h/mL</a:t>
            </a:r>
          </a:p>
          <a:p>
            <a:pPr lvl="1"/>
            <a:endParaRPr lang="en-US" sz="1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9BB3D0B-5E2F-4BA4-A9FF-62674B4A5187}"/>
              </a:ext>
            </a:extLst>
          </p:cNvPr>
          <p:cNvSpPr txBox="1">
            <a:spLocks/>
          </p:cNvSpPr>
          <p:nvPr/>
        </p:nvSpPr>
        <p:spPr>
          <a:xfrm>
            <a:off x="609600" y="5753010"/>
            <a:ext cx="5677508" cy="952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latin typeface="Mercury Display"/>
                <a:cs typeface="Arial" panose="020B0604020202020204" pitchFamily="34" charset="0"/>
              </a:rPr>
              <a:t>Patel N, et al. </a:t>
            </a:r>
            <a:r>
              <a:rPr lang="en-US" sz="1000" i="1" dirty="0">
                <a:latin typeface="Mercury Display"/>
                <a:cs typeface="Arial" panose="020B0604020202020204" pitchFamily="34" charset="0"/>
              </a:rPr>
              <a:t>Clin Infect Dis</a:t>
            </a:r>
            <a:r>
              <a:rPr lang="en-US" sz="1000" dirty="0">
                <a:latin typeface="Mercury Display"/>
                <a:cs typeface="Arial" panose="020B0604020202020204" pitchFamily="34" charset="0"/>
              </a:rPr>
              <a:t>. 2011; 52 (8): 969-974.</a:t>
            </a:r>
          </a:p>
          <a:p>
            <a:pPr>
              <a:defRPr/>
            </a:pPr>
            <a:r>
              <a:rPr lang="en-US" sz="1000" dirty="0">
                <a:latin typeface="Mercury Display"/>
                <a:cs typeface="Arial" panose="020B0604020202020204" pitchFamily="34" charset="0"/>
              </a:rPr>
              <a:t>Rybak MJ. </a:t>
            </a:r>
            <a:r>
              <a:rPr lang="en-US" sz="1000" i="1" dirty="0">
                <a:latin typeface="Mercury Display"/>
                <a:cs typeface="Arial" panose="020B0604020202020204" pitchFamily="34" charset="0"/>
              </a:rPr>
              <a:t>Clin Infect Dis</a:t>
            </a:r>
            <a:r>
              <a:rPr lang="en-US" sz="1000" dirty="0">
                <a:latin typeface="Mercury Display"/>
                <a:cs typeface="Arial" panose="020B0604020202020204" pitchFamily="34" charset="0"/>
              </a:rPr>
              <a:t>. 2006;42(Suppl 1):S35-39.</a:t>
            </a:r>
          </a:p>
          <a:p>
            <a:pPr>
              <a:defRPr/>
            </a:pPr>
            <a:r>
              <a:rPr lang="en-US" sz="1000" dirty="0">
                <a:latin typeface="Mercury Display"/>
                <a:cs typeface="Arial" panose="020B0604020202020204" pitchFamily="34" charset="0"/>
              </a:rPr>
              <a:t>Ebert S. </a:t>
            </a:r>
            <a:r>
              <a:rPr lang="en-US" sz="1000" i="1" dirty="0">
                <a:latin typeface="Mercury Display"/>
                <a:cs typeface="Arial" panose="020B0604020202020204" pitchFamily="34" charset="0"/>
              </a:rPr>
              <a:t>27</a:t>
            </a:r>
            <a:r>
              <a:rPr lang="en-US" sz="1000" i="1" baseline="30000" dirty="0">
                <a:latin typeface="Mercury Display"/>
                <a:cs typeface="Arial" panose="020B0604020202020204" pitchFamily="34" charset="0"/>
              </a:rPr>
              <a:t>th</a:t>
            </a:r>
            <a:r>
              <a:rPr lang="en-US" sz="1000" i="1" dirty="0">
                <a:latin typeface="Mercury Display"/>
                <a:cs typeface="Arial" panose="020B0604020202020204" pitchFamily="34" charset="0"/>
              </a:rPr>
              <a:t> Interscience Conference on Antimicrobial Agents and Chemotherapy</a:t>
            </a:r>
            <a:r>
              <a:rPr lang="en-US" sz="1000" dirty="0">
                <a:latin typeface="Mercury Display"/>
                <a:cs typeface="Arial" panose="020B0604020202020204" pitchFamily="34" charset="0"/>
              </a:rPr>
              <a:t>. </a:t>
            </a:r>
            <a:r>
              <a:rPr lang="en-US" sz="1000" i="1" dirty="0">
                <a:latin typeface="Mercury Display"/>
                <a:cs typeface="Arial" panose="020B0604020202020204" pitchFamily="34" charset="0"/>
              </a:rPr>
              <a:t>ICAAC</a:t>
            </a:r>
            <a:r>
              <a:rPr lang="en-US" sz="1000" dirty="0">
                <a:latin typeface="Mercury Display"/>
                <a:cs typeface="Arial" panose="020B0604020202020204" pitchFamily="34" charset="0"/>
              </a:rPr>
              <a:t>. 1987.</a:t>
            </a:r>
          </a:p>
          <a:p>
            <a:pPr>
              <a:defRPr/>
            </a:pPr>
            <a:r>
              <a:rPr lang="en-US" sz="1000" dirty="0">
                <a:latin typeface="Mercury Display"/>
                <a:cs typeface="Arial" panose="020B0604020202020204" pitchFamily="34" charset="0"/>
              </a:rPr>
              <a:t>Moise-Broder PA, et al. </a:t>
            </a:r>
            <a:r>
              <a:rPr lang="en-US" sz="1000" i="1" dirty="0">
                <a:latin typeface="Mercury Display"/>
                <a:cs typeface="Arial" panose="020B0604020202020204" pitchFamily="34" charset="0"/>
              </a:rPr>
              <a:t>Clin Pharmacokinet</a:t>
            </a:r>
            <a:r>
              <a:rPr lang="en-US" sz="1000" dirty="0">
                <a:latin typeface="Mercury Display"/>
                <a:cs typeface="Arial" panose="020B0604020202020204" pitchFamily="34" charset="0"/>
              </a:rPr>
              <a:t>. 2004;43(13):925-942.</a:t>
            </a:r>
          </a:p>
          <a:p>
            <a:pPr>
              <a:defRPr/>
            </a:pPr>
            <a:r>
              <a:rPr lang="en-US" sz="1000" dirty="0">
                <a:latin typeface="Mercury Display"/>
                <a:cs typeface="Arial" panose="020B0604020202020204" pitchFamily="34" charset="0"/>
              </a:rPr>
              <a:t>Craig WA. </a:t>
            </a:r>
            <a:r>
              <a:rPr lang="en-US" sz="1000" i="1" dirty="0">
                <a:latin typeface="Mercury Display"/>
                <a:cs typeface="Arial" panose="020B0604020202020204" pitchFamily="34" charset="0"/>
              </a:rPr>
              <a:t>Clin Infect Dis</a:t>
            </a:r>
            <a:r>
              <a:rPr lang="en-US" sz="1000" dirty="0">
                <a:latin typeface="Mercury Display"/>
                <a:cs typeface="Arial" panose="020B0604020202020204" pitchFamily="34" charset="0"/>
              </a:rPr>
              <a:t>. 1998;26(1):1-10.</a:t>
            </a:r>
          </a:p>
          <a:p>
            <a:pPr>
              <a:defRPr/>
            </a:pPr>
            <a:r>
              <a:rPr lang="en-US" sz="1000" dirty="0">
                <a:latin typeface="Mercury Display"/>
                <a:cs typeface="Arial" panose="020B0604020202020204" pitchFamily="34" charset="0"/>
              </a:rPr>
              <a:t>Pai MP, et al. </a:t>
            </a:r>
            <a:r>
              <a:rPr lang="en-US" sz="1000" i="1" dirty="0">
                <a:latin typeface="Mercury Display"/>
                <a:cs typeface="Arial" panose="020B0604020202020204" pitchFamily="34" charset="0"/>
              </a:rPr>
              <a:t>Adv Drug Deliv Rev. </a:t>
            </a:r>
            <a:r>
              <a:rPr lang="en-US" sz="1000" dirty="0">
                <a:latin typeface="Mercury Display"/>
                <a:cs typeface="Arial" panose="020B0604020202020204" pitchFamily="34" charset="0"/>
              </a:rPr>
              <a:t>2014;77:50-57.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3F087F-83BE-4EDE-84C8-9FE5272BF427}"/>
              </a:ext>
            </a:extLst>
          </p:cNvPr>
          <p:cNvCxnSpPr/>
          <p:nvPr/>
        </p:nvCxnSpPr>
        <p:spPr>
          <a:xfrm flipH="1">
            <a:off x="6750197" y="3305762"/>
            <a:ext cx="18050" cy="2652964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C30F03-4EB8-4478-B6A8-BE3495D3FA5E}"/>
              </a:ext>
            </a:extLst>
          </p:cNvPr>
          <p:cNvCxnSpPr/>
          <p:nvPr/>
        </p:nvCxnSpPr>
        <p:spPr>
          <a:xfrm flipH="1">
            <a:off x="6736661" y="5941818"/>
            <a:ext cx="3043989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3D43E6C2-D7A3-4831-94EA-102B1907AD2C}"/>
              </a:ext>
            </a:extLst>
          </p:cNvPr>
          <p:cNvSpPr/>
          <p:nvPr/>
        </p:nvSpPr>
        <p:spPr>
          <a:xfrm>
            <a:off x="6768246" y="3448254"/>
            <a:ext cx="2950745" cy="2502585"/>
          </a:xfrm>
          <a:custGeom>
            <a:avLst/>
            <a:gdLst>
              <a:gd name="connsiteX0" fmla="*/ 0 w 3934326"/>
              <a:gd name="connsiteY0" fmla="*/ 3336780 h 3336780"/>
              <a:gd name="connsiteX1" fmla="*/ 1010652 w 3934326"/>
              <a:gd name="connsiteY1" fmla="*/ 4032 h 3336780"/>
              <a:gd name="connsiteX2" fmla="*/ 3140242 w 3934326"/>
              <a:gd name="connsiteY2" fmla="*/ 2650980 h 3336780"/>
              <a:gd name="connsiteX3" fmla="*/ 3934326 w 3934326"/>
              <a:gd name="connsiteY3" fmla="*/ 2470506 h 333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4326" h="3336780">
                <a:moveTo>
                  <a:pt x="0" y="3336780"/>
                </a:moveTo>
                <a:cubicBezTo>
                  <a:pt x="243639" y="1727556"/>
                  <a:pt x="487278" y="118332"/>
                  <a:pt x="1010652" y="4032"/>
                </a:cubicBezTo>
                <a:cubicBezTo>
                  <a:pt x="1534026" y="-110268"/>
                  <a:pt x="2652963" y="2239901"/>
                  <a:pt x="3140242" y="2650980"/>
                </a:cubicBezTo>
                <a:cubicBezTo>
                  <a:pt x="3627521" y="3062059"/>
                  <a:pt x="3780923" y="2766282"/>
                  <a:pt x="3934326" y="2470506"/>
                </a:cubicBezTo>
              </a:path>
            </a:pathLst>
          </a:cu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FFB27E-3A10-4494-B435-4F5BE64A76DD}"/>
              </a:ext>
            </a:extLst>
          </p:cNvPr>
          <p:cNvSpPr/>
          <p:nvPr/>
        </p:nvSpPr>
        <p:spPr>
          <a:xfrm>
            <a:off x="9245251" y="5461994"/>
            <a:ext cx="270711" cy="252663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 Box 51">
            <a:extLst>
              <a:ext uri="{FF2B5EF4-FFF2-40B4-BE49-F238E27FC236}">
                <a16:creationId xmlns:a16="http://schemas.microsoft.com/office/drawing/2014/main" id="{D0D1841C-B01E-449E-B430-BF812ABFB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1806" y="5714658"/>
            <a:ext cx="1161895" cy="21500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ctr" anchorCtr="0" upright="1">
            <a:noAutofit/>
          </a:bodyPr>
          <a:lstStyle/>
          <a:p>
            <a:pPr algn="ctr"/>
            <a:r>
              <a:rPr lang="en-US" sz="900" b="1" dirty="0">
                <a:latin typeface="Mercury Display"/>
                <a:ea typeface="Times New Roman" panose="02020603050405020304" pitchFamily="18" charset="0"/>
              </a:rPr>
              <a:t>Trough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36B284-46BB-498B-A2C0-61E2D1EC951B}"/>
              </a:ext>
            </a:extLst>
          </p:cNvPr>
          <p:cNvCxnSpPr/>
          <p:nvPr/>
        </p:nvCxnSpPr>
        <p:spPr>
          <a:xfrm flipH="1" flipV="1">
            <a:off x="9550546" y="5655222"/>
            <a:ext cx="460208" cy="173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Box 51">
            <a:extLst>
              <a:ext uri="{FF2B5EF4-FFF2-40B4-BE49-F238E27FC236}">
                <a16:creationId xmlns:a16="http://schemas.microsoft.com/office/drawing/2014/main" id="{445D44C9-2919-4A57-AA28-A9ABA6DF6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619" y="3448255"/>
            <a:ext cx="634671" cy="21500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ctr" anchorCtr="0" upright="1">
            <a:noAutofit/>
          </a:bodyPr>
          <a:lstStyle/>
          <a:p>
            <a:pPr algn="ctr"/>
            <a:r>
              <a:rPr lang="en-US" sz="900" b="1" dirty="0">
                <a:latin typeface="Mercury Display"/>
                <a:ea typeface="Times New Roman" panose="02020603050405020304" pitchFamily="18" charset="0"/>
              </a:rPr>
              <a:t>Peak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6F4C10-1108-492C-96AA-5A2989E23A23}"/>
              </a:ext>
            </a:extLst>
          </p:cNvPr>
          <p:cNvCxnSpPr/>
          <p:nvPr/>
        </p:nvCxnSpPr>
        <p:spPr>
          <a:xfrm flipH="1" flipV="1">
            <a:off x="7802964" y="3448254"/>
            <a:ext cx="378996" cy="1044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BA51A012-F5B7-4C03-9566-14C4957C7158}"/>
              </a:ext>
            </a:extLst>
          </p:cNvPr>
          <p:cNvSpPr/>
          <p:nvPr/>
        </p:nvSpPr>
        <p:spPr>
          <a:xfrm>
            <a:off x="7407430" y="3356530"/>
            <a:ext cx="270711" cy="252663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 Box 677">
            <a:extLst>
              <a:ext uri="{FF2B5EF4-FFF2-40B4-BE49-F238E27FC236}">
                <a16:creationId xmlns:a16="http://schemas.microsoft.com/office/drawing/2014/main" id="{EE7A9654-7FA7-47C0-9015-E4F913299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4304" y="6146884"/>
            <a:ext cx="496490" cy="25391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t" anchorCtr="0" upright="1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Mercury Display"/>
                <a:ea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en-US" sz="1200" dirty="0">
              <a:latin typeface="Mercury Display"/>
              <a:ea typeface="Times New Roman" panose="02020603050405020304" pitchFamily="18" charset="0"/>
            </a:endParaRPr>
          </a:p>
        </p:txBody>
      </p:sp>
      <p:sp>
        <p:nvSpPr>
          <p:cNvPr id="17" name="Text Box 44">
            <a:extLst>
              <a:ext uri="{FF2B5EF4-FFF2-40B4-BE49-F238E27FC236}">
                <a16:creationId xmlns:a16="http://schemas.microsoft.com/office/drawing/2014/main" id="{499BFD80-B133-4871-B2A4-593C68514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445632"/>
            <a:ext cx="1315934" cy="25391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t" anchorCtr="0" upright="1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00000"/>
                </a:solidFill>
                <a:effectLst/>
                <a:latin typeface="Mercury Display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200" dirty="0"/>
              <a:t>Concentration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ED9818-C6BB-4971-BBFB-269F2A15ED06}"/>
              </a:ext>
            </a:extLst>
          </p:cNvPr>
          <p:cNvCxnSpPr>
            <a:cxnSpLocks/>
          </p:cNvCxnSpPr>
          <p:nvPr/>
        </p:nvCxnSpPr>
        <p:spPr>
          <a:xfrm>
            <a:off x="6844446" y="5561990"/>
            <a:ext cx="2438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E7A7337-D079-4AF7-83AA-C0237727F02D}"/>
              </a:ext>
            </a:extLst>
          </p:cNvPr>
          <p:cNvSpPr/>
          <p:nvPr/>
        </p:nvSpPr>
        <p:spPr>
          <a:xfrm rot="1564538">
            <a:off x="7704270" y="4061235"/>
            <a:ext cx="208802" cy="1532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187508-EE62-402D-9B3B-54D2FFA570DA}"/>
              </a:ext>
            </a:extLst>
          </p:cNvPr>
          <p:cNvSpPr/>
          <p:nvPr/>
        </p:nvSpPr>
        <p:spPr>
          <a:xfrm rot="1564538">
            <a:off x="8051394" y="4443536"/>
            <a:ext cx="200858" cy="1120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527C61-DD0A-40FD-AD3D-FF5C2AF32802}"/>
              </a:ext>
            </a:extLst>
          </p:cNvPr>
          <p:cNvSpPr/>
          <p:nvPr/>
        </p:nvSpPr>
        <p:spPr>
          <a:xfrm rot="1564538">
            <a:off x="8355013" y="4805076"/>
            <a:ext cx="169075" cy="740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8C5F1B4-B449-43F4-8DC9-F127EE90856D}"/>
              </a:ext>
            </a:extLst>
          </p:cNvPr>
          <p:cNvSpPr/>
          <p:nvPr/>
        </p:nvSpPr>
        <p:spPr>
          <a:xfrm rot="1564538">
            <a:off x="8668414" y="5105591"/>
            <a:ext cx="129838" cy="451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2144E9-5DEF-4CDA-9677-29C9EE1B01E8}"/>
              </a:ext>
            </a:extLst>
          </p:cNvPr>
          <p:cNvSpPr/>
          <p:nvPr/>
        </p:nvSpPr>
        <p:spPr>
          <a:xfrm rot="1564538">
            <a:off x="7352650" y="3689978"/>
            <a:ext cx="226533" cy="1928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Box 51">
            <a:extLst>
              <a:ext uri="{FF2B5EF4-FFF2-40B4-BE49-F238E27FC236}">
                <a16:creationId xmlns:a16="http://schemas.microsoft.com/office/drawing/2014/main" id="{72BCE194-41E1-49FF-A857-4CF902208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9493" y="4623372"/>
            <a:ext cx="976032" cy="3306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ctr" anchorCtr="0" upright="1">
            <a:noAutofit/>
          </a:bodyPr>
          <a:lstStyle/>
          <a:p>
            <a:pPr algn="ctr"/>
            <a:r>
              <a:rPr lang="en-US" sz="1400" b="1" dirty="0">
                <a:latin typeface="Mercury Display"/>
                <a:ea typeface="Times New Roman" panose="02020603050405020304" pitchFamily="18" charset="0"/>
              </a:rPr>
              <a:t>AUC</a:t>
            </a:r>
          </a:p>
        </p:txBody>
      </p:sp>
      <p:sp>
        <p:nvSpPr>
          <p:cNvPr id="36" name="Text Box 51">
            <a:extLst>
              <a:ext uri="{FF2B5EF4-FFF2-40B4-BE49-F238E27FC236}">
                <a16:creationId xmlns:a16="http://schemas.microsoft.com/office/drawing/2014/main" id="{86897E74-A66F-4875-A240-ACFE349BB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284" y="5454487"/>
            <a:ext cx="634671" cy="21500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ctr" anchorCtr="0" upright="1">
            <a:noAutofit/>
          </a:bodyPr>
          <a:lstStyle/>
          <a:p>
            <a:pPr algn="ctr"/>
            <a:r>
              <a:rPr lang="en-US" sz="900" b="1" dirty="0">
                <a:latin typeface="Mercury Display"/>
                <a:ea typeface="Times New Roman" panose="02020603050405020304" pitchFamily="18" charset="0"/>
              </a:rPr>
              <a:t>MIC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CFE5B09-28FA-4F30-B505-BA36CB5E7685}"/>
              </a:ext>
            </a:extLst>
          </p:cNvPr>
          <p:cNvCxnSpPr>
            <a:cxnSpLocks/>
          </p:cNvCxnSpPr>
          <p:nvPr/>
        </p:nvCxnSpPr>
        <p:spPr>
          <a:xfrm>
            <a:off x="6287108" y="5540063"/>
            <a:ext cx="3788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21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21962-1F94-450D-975E-01015D09E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AUC/MIC vs AUC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6599939-17B2-4F99-B13B-452872CA58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01237"/>
              </p:ext>
            </p:extLst>
          </p:nvPr>
        </p:nvGraphicFramePr>
        <p:xfrm>
          <a:off x="609600" y="1600202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887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FE98-FFCD-45EC-BA23-8DCD402FE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Trough Concentrations Appear in Guidelines Circa 2005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641FD10-28A4-43F2-B33E-75DE7DB47C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691606"/>
            <a:ext cx="77152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6E59AFD-8D1D-4BCA-A2D8-440C59182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4299267" cy="465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8394C2-7F90-46BF-A74D-AFD04D4952B3}"/>
              </a:ext>
            </a:extLst>
          </p:cNvPr>
          <p:cNvSpPr/>
          <p:nvPr/>
        </p:nvSpPr>
        <p:spPr>
          <a:xfrm>
            <a:off x="4170235" y="5885180"/>
            <a:ext cx="3027680" cy="357152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D77166-E284-4A10-B778-DA5DD5990F1A}"/>
              </a:ext>
            </a:extLst>
          </p:cNvPr>
          <p:cNvSpPr/>
          <p:nvPr/>
        </p:nvSpPr>
        <p:spPr>
          <a:xfrm>
            <a:off x="4038599" y="5048468"/>
            <a:ext cx="3596195" cy="27432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0EF31A6-32B8-47FF-B4D1-15A95D7AB794}"/>
              </a:ext>
            </a:extLst>
          </p:cNvPr>
          <p:cNvSpPr txBox="1">
            <a:spLocks/>
          </p:cNvSpPr>
          <p:nvPr/>
        </p:nvSpPr>
        <p:spPr>
          <a:xfrm>
            <a:off x="388903" y="6314031"/>
            <a:ext cx="5267740" cy="2539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latin typeface="Mercury Display"/>
              </a:rPr>
              <a:t>American Thoracic Society. </a:t>
            </a:r>
            <a:r>
              <a:rPr lang="en-US" sz="1000" i="1" dirty="0">
                <a:latin typeface="Mercury Display"/>
              </a:rPr>
              <a:t>Am J Respir Crit Care Med</a:t>
            </a:r>
            <a:r>
              <a:rPr lang="en-US" sz="1000" dirty="0">
                <a:latin typeface="Mercury Display"/>
              </a:rPr>
              <a:t>. 2005;171(4):388-416.</a:t>
            </a:r>
          </a:p>
        </p:txBody>
      </p:sp>
    </p:spTree>
    <p:extLst>
      <p:ext uri="{BB962C8B-B14F-4D97-AF65-F5344CB8AC3E}">
        <p14:creationId xmlns:p14="http://schemas.microsoft.com/office/powerpoint/2010/main" val="278178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0B539-06A4-4FC6-B430-40C88A27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Troughs DO NOT Correlate with AUC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7B52D-B53C-40D7-8EFA-90A6340EA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0" y="2133600"/>
            <a:ext cx="4953000" cy="3276598"/>
          </a:xfrm>
        </p:spPr>
        <p:txBody>
          <a:bodyPr>
            <a:normAutofit/>
          </a:bodyPr>
          <a:lstStyle/>
          <a:p>
            <a:r>
              <a:rPr lang="en-US" sz="2000" dirty="0"/>
              <a:t>Troughs 15-20 mg/L underestimate a patient’s true AUC by 25%</a:t>
            </a:r>
          </a:p>
          <a:p>
            <a:endParaRPr lang="en-US" sz="2000" dirty="0"/>
          </a:p>
          <a:p>
            <a:r>
              <a:rPr lang="en-US" sz="2000" dirty="0"/>
              <a:t>Two-level AUC equations and Bayesian methods underestimate a patient’s true AUC by 2-3%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F338FB-F94D-42D0-870F-6FEB90B4D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133600"/>
            <a:ext cx="4252984" cy="31660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3C1685-18E9-407A-B536-A2C34DB9709A}"/>
              </a:ext>
            </a:extLst>
          </p:cNvPr>
          <p:cNvSpPr/>
          <p:nvPr/>
        </p:nvSpPr>
        <p:spPr>
          <a:xfrm>
            <a:off x="1840742" y="4015313"/>
            <a:ext cx="3657600" cy="25188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2ACA2E1-C370-4076-8418-561E7681ECD8}"/>
              </a:ext>
            </a:extLst>
          </p:cNvPr>
          <p:cNvSpPr txBox="1">
            <a:spLocks/>
          </p:cNvSpPr>
          <p:nvPr/>
        </p:nvSpPr>
        <p:spPr>
          <a:xfrm>
            <a:off x="388903" y="6314031"/>
            <a:ext cx="5267740" cy="2539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latin typeface="Mercury Display"/>
                <a:cs typeface="Calibri" panose="020F0502020204030204" pitchFamily="34" charset="0"/>
              </a:rPr>
              <a:t>Pai MP, et al. </a:t>
            </a:r>
            <a:r>
              <a:rPr lang="en-US" sz="1000" i="1" dirty="0">
                <a:latin typeface="Mercury Display"/>
                <a:cs typeface="Calibri" panose="020F0502020204030204" pitchFamily="34" charset="0"/>
              </a:rPr>
              <a:t>Adv Drug Deliv Rev. </a:t>
            </a:r>
            <a:r>
              <a:rPr lang="en-US" sz="1000" dirty="0">
                <a:latin typeface="Mercury Display"/>
                <a:cs typeface="Calibri" panose="020F0502020204030204" pitchFamily="34" charset="0"/>
              </a:rPr>
              <a:t>2014;77:50-57.</a:t>
            </a:r>
          </a:p>
          <a:p>
            <a:pPr>
              <a:defRPr/>
            </a:pPr>
            <a:r>
              <a:rPr lang="en-US" sz="1000" dirty="0">
                <a:latin typeface="Mercury Display"/>
                <a:cs typeface="Calibri" panose="020F0502020204030204" pitchFamily="34" charset="0"/>
              </a:rPr>
              <a:t>Neely MN, et al. </a:t>
            </a:r>
            <a:r>
              <a:rPr lang="en-US" sz="1000" i="1" dirty="0">
                <a:latin typeface="Mercury Display"/>
                <a:cs typeface="Calibri" panose="020F0502020204030204" pitchFamily="34" charset="0"/>
              </a:rPr>
              <a:t>Antimicrob Agents Chemother.</a:t>
            </a:r>
            <a:r>
              <a:rPr lang="en-US" sz="1000" dirty="0">
                <a:latin typeface="Mercury Display"/>
                <a:cs typeface="Calibri" panose="020F0502020204030204" pitchFamily="34" charset="0"/>
              </a:rPr>
              <a:t> 2014;58(1):309-316.</a:t>
            </a:r>
          </a:p>
          <a:p>
            <a:pPr>
              <a:defRPr/>
            </a:pPr>
            <a:endParaRPr lang="en-US" sz="1000" dirty="0">
              <a:latin typeface="Mercury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38626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9">
            <a:extLst>
              <a:ext uri="{FF2B5EF4-FFF2-40B4-BE49-F238E27FC236}">
                <a16:creationId xmlns:a16="http://schemas.microsoft.com/office/drawing/2014/main" id="{70A88B2F-D59C-4E85-9C58-26D7A7464ABC}"/>
              </a:ext>
            </a:extLst>
          </p:cNvPr>
          <p:cNvSpPr/>
          <p:nvPr/>
        </p:nvSpPr>
        <p:spPr>
          <a:xfrm>
            <a:off x="4191001" y="3107585"/>
            <a:ext cx="3352800" cy="2257323"/>
          </a:xfrm>
          <a:custGeom>
            <a:avLst/>
            <a:gdLst>
              <a:gd name="connsiteX0" fmla="*/ 0 w 3958389"/>
              <a:gd name="connsiteY0" fmla="*/ 1689369 h 1689369"/>
              <a:gd name="connsiteX1" fmla="*/ 1828800 w 3958389"/>
              <a:gd name="connsiteY1" fmla="*/ 4948 h 1689369"/>
              <a:gd name="connsiteX2" fmla="*/ 3573379 w 3958389"/>
              <a:gd name="connsiteY2" fmla="*/ 1172011 h 1689369"/>
              <a:gd name="connsiteX3" fmla="*/ 3958389 w 3958389"/>
              <a:gd name="connsiteY3" fmla="*/ 1123885 h 168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8389" h="1689369">
                <a:moveTo>
                  <a:pt x="0" y="1689369"/>
                </a:moveTo>
                <a:cubicBezTo>
                  <a:pt x="616618" y="890271"/>
                  <a:pt x="1233237" y="91174"/>
                  <a:pt x="1828800" y="4948"/>
                </a:cubicBezTo>
                <a:cubicBezTo>
                  <a:pt x="2424363" y="-81278"/>
                  <a:pt x="3218448" y="985522"/>
                  <a:pt x="3573379" y="1172011"/>
                </a:cubicBezTo>
                <a:cubicBezTo>
                  <a:pt x="3928310" y="1358500"/>
                  <a:pt x="3943349" y="1241192"/>
                  <a:pt x="3958389" y="1123885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rgbClr val="FFC000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5F8017-CFBC-4186-8904-9C71A8C31A8D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/>
              <a:t>Patient-Specific PK Data</a:t>
            </a:r>
          </a:p>
        </p:txBody>
      </p:sp>
      <p:sp>
        <p:nvSpPr>
          <p:cNvPr id="11" name="Oval 10"/>
          <p:cNvSpPr/>
          <p:nvPr/>
        </p:nvSpPr>
        <p:spPr>
          <a:xfrm>
            <a:off x="7260527" y="4679407"/>
            <a:ext cx="270711" cy="252663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8047082" y="4932069"/>
            <a:ext cx="1249318" cy="32305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ctr" anchorCtr="0" upright="1">
            <a:no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latin typeface="Mercury Display"/>
                <a:ea typeface="Times New Roman" panose="02020603050405020304" pitchFamily="18" charset="0"/>
              </a:rPr>
              <a:t>Trough</a:t>
            </a:r>
            <a:r>
              <a:rPr lang="en-US" sz="1400" b="1" baseline="-25000" dirty="0">
                <a:solidFill>
                  <a:schemeClr val="accent2"/>
                </a:solidFill>
                <a:latin typeface="Mercury Display"/>
                <a:ea typeface="Times New Roman" panose="02020603050405020304" pitchFamily="18" charset="0"/>
              </a:rPr>
              <a:t>1</a:t>
            </a:r>
            <a:endParaRPr lang="en-US" sz="1400" b="1" dirty="0">
              <a:solidFill>
                <a:schemeClr val="accent2"/>
              </a:solidFill>
              <a:latin typeface="Mercury Display"/>
              <a:ea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565821" y="4872634"/>
            <a:ext cx="460208" cy="173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6729154" y="3142180"/>
            <a:ext cx="754492" cy="2868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ctr" anchorCtr="0" upright="1">
            <a:no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latin typeface="Mercury Display"/>
                <a:ea typeface="Times New Roman" panose="02020603050405020304" pitchFamily="18" charset="0"/>
              </a:rPr>
              <a:t>Peak</a:t>
            </a:r>
            <a:r>
              <a:rPr lang="en-US" sz="1400" b="1" baseline="-25000" dirty="0">
                <a:solidFill>
                  <a:schemeClr val="accent2"/>
                </a:solidFill>
                <a:latin typeface="Mercury Display"/>
                <a:ea typeface="Times New Roman" panose="02020603050405020304" pitchFamily="18" charset="0"/>
              </a:rPr>
              <a:t>1</a:t>
            </a:r>
            <a:endParaRPr lang="en-US" sz="1400" b="1" dirty="0">
              <a:solidFill>
                <a:schemeClr val="accent2"/>
              </a:solidFill>
              <a:latin typeface="Mercury Display"/>
              <a:ea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H="1" flipV="1">
            <a:off x="6153899" y="3142179"/>
            <a:ext cx="479003" cy="21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715000" y="3015848"/>
            <a:ext cx="270711" cy="252663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31" name="Text Box 51"/>
          <p:cNvSpPr txBox="1">
            <a:spLocks noChangeArrowheads="1"/>
          </p:cNvSpPr>
          <p:nvPr/>
        </p:nvSpPr>
        <p:spPr bwMode="auto">
          <a:xfrm>
            <a:off x="5715000" y="4166147"/>
            <a:ext cx="762000" cy="40585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ctr" anchorCtr="0" upright="1">
            <a:no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latin typeface="Mercury Display"/>
                <a:ea typeface="Times New Roman" panose="02020603050405020304" pitchFamily="18" charset="0"/>
              </a:rPr>
              <a:t>AUC</a:t>
            </a:r>
            <a:r>
              <a:rPr lang="en-US" sz="1400" b="1" baseline="-25000" dirty="0">
                <a:solidFill>
                  <a:schemeClr val="accent2"/>
                </a:solidFill>
                <a:latin typeface="Mercury Display"/>
                <a:ea typeface="Times New Roman" panose="02020603050405020304" pitchFamily="18" charset="0"/>
              </a:rPr>
              <a:t>1</a:t>
            </a:r>
            <a:endParaRPr lang="en-US" sz="1400" b="1" dirty="0">
              <a:solidFill>
                <a:schemeClr val="accent2"/>
              </a:solidFill>
              <a:latin typeface="Mercury Display"/>
              <a:ea typeface="Times New Roman" panose="02020603050405020304" pitchFamily="18" charset="0"/>
            </a:endParaRPr>
          </a:p>
        </p:txBody>
      </p:sp>
      <p:sp>
        <p:nvSpPr>
          <p:cNvPr id="33" name="Text Box 51"/>
          <p:cNvSpPr txBox="1">
            <a:spLocks noChangeArrowheads="1"/>
          </p:cNvSpPr>
          <p:nvPr/>
        </p:nvSpPr>
        <p:spPr bwMode="auto">
          <a:xfrm>
            <a:off x="7945582" y="1985485"/>
            <a:ext cx="2265218" cy="10303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r>
              <a:rPr lang="en-US" sz="1400" b="1" dirty="0">
                <a:latin typeface="Mercury Display"/>
                <a:ea typeface="Times New Roman" panose="02020603050405020304" pitchFamily="18" charset="0"/>
              </a:rPr>
              <a:t>Patient 1:</a:t>
            </a:r>
          </a:p>
          <a:p>
            <a:pPr marL="128588" indent="-128588">
              <a:buFontTx/>
              <a:buChar char="-"/>
            </a:pPr>
            <a:r>
              <a:rPr lang="en-US" sz="1400" b="1" dirty="0">
                <a:latin typeface="Mercury Display"/>
                <a:ea typeface="Times New Roman" panose="02020603050405020304" pitchFamily="18" charset="0"/>
              </a:rPr>
              <a:t>AUC</a:t>
            </a:r>
            <a:r>
              <a:rPr lang="en-US" sz="1400" b="1" baseline="-25000" dirty="0">
                <a:latin typeface="Mercury Display"/>
                <a:ea typeface="Times New Roman" panose="02020603050405020304" pitchFamily="18" charset="0"/>
              </a:rPr>
              <a:t>1</a:t>
            </a:r>
            <a:r>
              <a:rPr lang="en-US" sz="1400" b="1" dirty="0">
                <a:latin typeface="Mercury Display"/>
                <a:ea typeface="Times New Roman" panose="02020603050405020304" pitchFamily="18" charset="0"/>
              </a:rPr>
              <a:t> 467 mcg*h/mL</a:t>
            </a:r>
          </a:p>
          <a:p>
            <a:pPr marL="128588" indent="-128588">
              <a:buFontTx/>
              <a:buChar char="-"/>
            </a:pPr>
            <a:r>
              <a:rPr lang="en-US" sz="1400" b="1" dirty="0">
                <a:latin typeface="Mercury Display"/>
                <a:ea typeface="Times New Roman" panose="02020603050405020304" pitchFamily="18" charset="0"/>
              </a:rPr>
              <a:t>Peak</a:t>
            </a:r>
            <a:r>
              <a:rPr lang="en-US" sz="1400" b="1" baseline="-25000" dirty="0">
                <a:latin typeface="Mercury Display"/>
                <a:ea typeface="Times New Roman" panose="02020603050405020304" pitchFamily="18" charset="0"/>
              </a:rPr>
              <a:t>1 </a:t>
            </a:r>
            <a:r>
              <a:rPr lang="en-US" sz="1400" b="1" dirty="0">
                <a:latin typeface="Mercury Display"/>
                <a:ea typeface="Times New Roman" panose="02020603050405020304" pitchFamily="18" charset="0"/>
              </a:rPr>
              <a:t>34 mcg/mL</a:t>
            </a:r>
          </a:p>
          <a:p>
            <a:pPr marL="128588" indent="-128588">
              <a:buFontTx/>
              <a:buChar char="-"/>
            </a:pPr>
            <a:r>
              <a:rPr lang="en-US" sz="1400" b="1" u="sng" dirty="0">
                <a:latin typeface="Mercury Display"/>
                <a:ea typeface="Times New Roman" panose="02020603050405020304" pitchFamily="18" charset="0"/>
              </a:rPr>
              <a:t>Trough</a:t>
            </a:r>
            <a:r>
              <a:rPr lang="en-US" sz="1400" b="1" u="sng" baseline="-25000" dirty="0">
                <a:latin typeface="Mercury Display"/>
                <a:ea typeface="Times New Roman" panose="02020603050405020304" pitchFamily="18" charset="0"/>
              </a:rPr>
              <a:t>1 </a:t>
            </a:r>
            <a:r>
              <a:rPr lang="en-US" sz="1400" b="1" u="sng" dirty="0">
                <a:latin typeface="Mercury Display"/>
                <a:ea typeface="Times New Roman" panose="02020603050405020304" pitchFamily="18" charset="0"/>
              </a:rPr>
              <a:t>16 mcg/mL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4114800" y="1985485"/>
            <a:ext cx="13534" cy="3378286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 flipH="1" flipV="1">
            <a:off x="4114800" y="5346863"/>
            <a:ext cx="4102269" cy="16908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Box 44">
            <a:extLst>
              <a:ext uri="{FF2B5EF4-FFF2-40B4-BE49-F238E27FC236}">
                <a16:creationId xmlns:a16="http://schemas.microsoft.com/office/drawing/2014/main" id="{EE529F85-4F0E-4FB4-BA20-B529E283A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850677"/>
            <a:ext cx="1736070" cy="37702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t" anchorCtr="0" upright="1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00000"/>
                </a:solidFill>
                <a:effectLst/>
                <a:latin typeface="Mercury Display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000" dirty="0"/>
              <a:t>Concentration</a:t>
            </a:r>
          </a:p>
        </p:txBody>
      </p:sp>
      <p:sp>
        <p:nvSpPr>
          <p:cNvPr id="18" name="Text Box 677">
            <a:extLst>
              <a:ext uri="{FF2B5EF4-FFF2-40B4-BE49-F238E27FC236}">
                <a16:creationId xmlns:a16="http://schemas.microsoft.com/office/drawing/2014/main" id="{320151CF-3C5A-4DB6-BC0B-B7613CFE7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834" y="5551929"/>
            <a:ext cx="753166" cy="37702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t" anchorCtr="0" upright="1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Mercury Display"/>
                <a:ea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en-US" sz="2000" dirty="0">
              <a:latin typeface="Mercury Display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88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2825</Words>
  <Application>Microsoft Office PowerPoint</Application>
  <PresentationFormat>Widescreen</PresentationFormat>
  <Paragraphs>518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Mercury Display</vt:lpstr>
      <vt:lpstr>Times New Roman</vt:lpstr>
      <vt:lpstr>Wingdings</vt:lpstr>
      <vt:lpstr>Office Theme</vt:lpstr>
      <vt:lpstr>Vancomycin Management Standard of Practice</vt:lpstr>
      <vt:lpstr>Objectives</vt:lpstr>
      <vt:lpstr>Definitions</vt:lpstr>
      <vt:lpstr>Pharmacokinetics and Pharmacodynamics</vt:lpstr>
      <vt:lpstr>What is AUC/MIC ?</vt:lpstr>
      <vt:lpstr>AUC/MIC vs AUC</vt:lpstr>
      <vt:lpstr>Trough Concentrations Appear in Guidelines Circa 2005</vt:lpstr>
      <vt:lpstr>Troughs DO NOT Correlate with AUC</vt:lpstr>
      <vt:lpstr>Patient-Specific PK Data</vt:lpstr>
      <vt:lpstr>Patient-Specific PK Data</vt:lpstr>
      <vt:lpstr>Identical Troughs DO NOT Equal Identical AUC</vt:lpstr>
      <vt:lpstr>Clinical Outcomes Data</vt:lpstr>
      <vt:lpstr>Safety</vt:lpstr>
      <vt:lpstr>Safety: Troughs vs AUC</vt:lpstr>
      <vt:lpstr>Efficacy</vt:lpstr>
      <vt:lpstr>Comparison of Trough vs AUC Monitoring</vt:lpstr>
      <vt:lpstr>Adult Vancomycin SOP &amp; A Patient Case</vt:lpstr>
      <vt:lpstr>Key Points of Therapeutic Drug Monitoring (TDM): Institutional Recommendations</vt:lpstr>
      <vt:lpstr>Comparison of Therapeutic Drug Monitoring Methods</vt:lpstr>
      <vt:lpstr>Patient Case</vt:lpstr>
      <vt:lpstr>How Do You Want to Dose and Monitor this Patient?</vt:lpstr>
      <vt:lpstr>Loading Doses of 20-30 mg/kg</vt:lpstr>
      <vt:lpstr>Early AUC Evaluations</vt:lpstr>
      <vt:lpstr>Chronological Options for TDM</vt:lpstr>
      <vt:lpstr>Appendix B. Maintenance Doses without Early AUC Evaluations</vt:lpstr>
      <vt:lpstr>Patient Case: Early AUC Evaluation</vt:lpstr>
      <vt:lpstr>Appendix B: Early AUC Evaluation Equations</vt:lpstr>
      <vt:lpstr>Patient Case: Early AUC Evaluation</vt:lpstr>
      <vt:lpstr>Patient Case Continued</vt:lpstr>
      <vt:lpstr>Vancomycin MIC is &gt; 1 mcg/mL: Do I need to Switch Therapies?</vt:lpstr>
      <vt:lpstr>Steady-State  Time to Monitor</vt:lpstr>
      <vt:lpstr>Patient Case: Steady-State AUC Evaluation</vt:lpstr>
      <vt:lpstr>Appendix B. Steady-State AUC Equations</vt:lpstr>
      <vt:lpstr>Patient Case: Steady-State AUC Evaluation</vt:lpstr>
      <vt:lpstr>Maintenance Dose Adjustments</vt:lpstr>
      <vt:lpstr>Time for Discharge</vt:lpstr>
      <vt:lpstr>Clinic Visit: One Week Later</vt:lpstr>
      <vt:lpstr>Patient Case Continued</vt:lpstr>
      <vt:lpstr>OPAT Therapeutic Drug Monitoring</vt:lpstr>
      <vt:lpstr>Workflow Implications</vt:lpstr>
      <vt:lpstr>AUC Monitoring Situations</vt:lpstr>
      <vt:lpstr>Trough Monitoring Situations</vt:lpstr>
      <vt:lpstr>Other Considerations</vt:lpstr>
      <vt:lpstr>Vancomycin Management Standard of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Vancomycin Management Standard of Practice</dc:title>
  <dc:creator>Eric Gregory</dc:creator>
  <cp:lastModifiedBy>Heil, Emily</cp:lastModifiedBy>
  <cp:revision>1</cp:revision>
  <dcterms:created xsi:type="dcterms:W3CDTF">2021-02-25T18:51:02Z</dcterms:created>
  <dcterms:modified xsi:type="dcterms:W3CDTF">2021-03-03T17:43:10Z</dcterms:modified>
</cp:coreProperties>
</file>