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jn9arjZN0wP/v0PRt/48IkbQb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FFFA5-E0FC-4E07-BE3B-59ED3FFF9F16}">
  <a:tblStyle styleId="{4E7FFFA5-E0FC-4E07-BE3B-59ED3FFF9F16}" styleName="Table_0"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9"/>
          </a:solidFill>
        </a:fill>
      </a:tcStyle>
    </a:wholeTbl>
    <a:band1H>
      <a:tcTxStyle b="off" i="off"/>
      <a:tcStyle>
        <a:tcBdr/>
        <a:fill>
          <a:solidFill>
            <a:srgbClr val="CACBD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D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/>
        <a:fill>
          <a:solidFill>
            <a:srgbClr val="00235A"/>
          </a:solidFill>
        </a:fill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/>
        <a:fill>
          <a:solidFill>
            <a:srgbClr val="00235A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235A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235A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96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6b5a01fe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96b5a01fe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b5a01fe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96b5a01fe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6b5a01f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96b5a01f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Can consider promoting to nursing colleagues that timing of levels has more wiggle room than the rigidity of a single trough.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6b5a01fe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96b5a01fe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82cf097f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982cf097f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6b5a01f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96b5a01f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/>
          <p:nvPr/>
        </p:nvSpPr>
        <p:spPr>
          <a:xfrm>
            <a:off x="0" y="0"/>
            <a:ext cx="9144000" cy="665400"/>
          </a:xfrm>
          <a:prstGeom prst="rect">
            <a:avLst/>
          </a:prstGeom>
          <a:solidFill>
            <a:srgbClr val="48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9" descr="UPMC_H_2C26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4525" y="4568428"/>
            <a:ext cx="1464468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226154" y="858475"/>
            <a:ext cx="8689500" cy="3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235189" y="0"/>
            <a:ext cx="8694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244475" y="4656535"/>
            <a:ext cx="426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001641"/>
            <a:ext cx="8520600" cy="35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261257"/>
            <a:ext cx="8520600" cy="75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311700" y="881159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400" b="1"/>
              <a:t>Vancomycin Update </a:t>
            </a:r>
            <a:endParaRPr sz="4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800" b="1"/>
              <a:t>AUC-Guided Dosing and Monitoring </a:t>
            </a:r>
            <a:endParaRPr sz="3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800" b="1"/>
              <a:t>for the Bedside Nurse</a:t>
            </a:r>
            <a:endParaRPr sz="3800" b="1"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311700" y="332496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700">
                <a:solidFill>
                  <a:schemeClr val="dk1"/>
                </a:solidFill>
              </a:rPr>
              <a:t>Insert Name/Title/Logo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6b5a01fed_0_19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b="1"/>
              <a:t>Role of Pharmacist for AUC Monitoring</a:t>
            </a:r>
            <a:endParaRPr sz="3200" b="1"/>
          </a:p>
        </p:txBody>
      </p:sp>
      <p:sp>
        <p:nvSpPr>
          <p:cNvPr id="142" name="Google Shape;142;g96b5a01fed_0_19"/>
          <p:cNvSpPr txBox="1">
            <a:spLocks noGrp="1"/>
          </p:cNvSpPr>
          <p:nvPr>
            <p:ph type="body" idx="1"/>
          </p:nvPr>
        </p:nvSpPr>
        <p:spPr>
          <a:xfrm>
            <a:off x="311700" y="919139"/>
            <a:ext cx="85206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Prescribers are responsible for starting the initial vancomycin regimen and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discontinuing therapy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Pharmacists (or prescriber) are responsible for dosing and monitoring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Pharmacists will enter doses, levels, and perform calculations to determine the AUC, which will guide subsequent vancomycin dosing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encouraged to contact nurses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EMR chat functions or through MAR chart reminders (if applicable)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alert them when the vancomycin serum levels are ordered/scheduled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text comments on the order (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EMAR)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appropriate timing</a:t>
            </a:r>
            <a:endParaRPr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E.g.,: “please collect vancomycin serum level 30 minutes prior to vancomycin dose scheduled at 2100”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6b5a01fed_0_29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b="1"/>
              <a:t>Role of the Bedside Nurse in AUC Monitoring</a:t>
            </a:r>
            <a:endParaRPr sz="3200" b="1"/>
          </a:p>
        </p:txBody>
      </p:sp>
      <p:sp>
        <p:nvSpPr>
          <p:cNvPr id="148" name="Google Shape;148;g96b5a01fed_0_29"/>
          <p:cNvSpPr txBox="1">
            <a:spLocks noGrp="1"/>
          </p:cNvSpPr>
          <p:nvPr>
            <p:ph type="body" idx="1"/>
          </p:nvPr>
        </p:nvSpPr>
        <p:spPr>
          <a:xfrm>
            <a:off x="311700" y="853440"/>
            <a:ext cx="8520600" cy="391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in the appropriate collection and timing of vancomycin serum levels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with Phlebotomy to ensure appropriate timing (if applicable)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2000" b="1" u="sng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hold vancomycin dose to wait for vancomycin serum level to return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timely administration of vancomycin as scheduled (including barcode scanning for documentation purposes)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 accuracy and interpretation of vancomycin serum levels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Contact </a:t>
            </a: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(unit-based, central, ID)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pharmacist with any concerns or questions related to collection or timing of vancomycin serum levels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If the second level is due after your shift, please include this in your hand-off to the oncoming nurse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291083" y="1315213"/>
            <a:ext cx="8520600" cy="28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 b="1"/>
              <a:t>Thank you for improving patient care!</a:t>
            </a:r>
            <a:br>
              <a:rPr lang="en-US" sz="3200" b="1"/>
            </a:br>
            <a:br>
              <a:rPr lang="en-US" sz="3200" b="1"/>
            </a:br>
            <a:r>
              <a:rPr lang="en-US" sz="3200" b="1" i="1"/>
              <a:t>(insert logo or picture)</a:t>
            </a:r>
            <a:br>
              <a:rPr lang="en-US" sz="3200" b="1"/>
            </a:br>
            <a:br>
              <a:rPr lang="en-US" sz="3200" b="1"/>
            </a:br>
            <a:r>
              <a:rPr lang="en-US" sz="3200" b="1"/>
              <a:t>Please reach out to your pharmacist if you have any questions or concerns!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Learning Objectives</a:t>
            </a:r>
            <a:endParaRPr b="1"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311700" y="936327"/>
            <a:ext cx="8520600" cy="35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400"/>
              <a:t>Compare and contrast trough-guided and AUC-guided dosing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400">
                <a:solidFill>
                  <a:schemeClr val="dk1"/>
                </a:solidFill>
              </a:rPr>
              <a:t>Describe the rationale for updating our vancomycin dosing and monitoring protocol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400">
                <a:solidFill>
                  <a:schemeClr val="dk1"/>
                </a:solidFill>
              </a:rPr>
              <a:t>Discuss the role of the pharmacist and bedside nurse in dosing and monitoring vancomycin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Overview of Vancomycin</a:t>
            </a:r>
            <a:endParaRPr b="1"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221164" y="1001641"/>
            <a:ext cx="8708232" cy="35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>
                <a:solidFill>
                  <a:schemeClr val="dk1"/>
                </a:solidFill>
              </a:rPr>
              <a:t>One of the most commonly utilized antibiotics for patients admitted with an infection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>
                <a:solidFill>
                  <a:schemeClr val="dk1"/>
                </a:solidFill>
              </a:rPr>
              <a:t>Activity against most Gram-positive organisms, including MRSA, </a:t>
            </a:r>
            <a:r>
              <a:rPr lang="en-US" sz="2400" i="1">
                <a:solidFill>
                  <a:schemeClr val="dk1"/>
                </a:solidFill>
              </a:rPr>
              <a:t>Streptococcus spp.</a:t>
            </a:r>
            <a:r>
              <a:rPr lang="en-US" sz="2400">
                <a:solidFill>
                  <a:schemeClr val="dk1"/>
                </a:solidFill>
              </a:rPr>
              <a:t>, and most </a:t>
            </a:r>
            <a:r>
              <a:rPr lang="en-US" sz="2400" i="1">
                <a:solidFill>
                  <a:schemeClr val="dk1"/>
                </a:solidFill>
              </a:rPr>
              <a:t>Enterococcus spp.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>
                <a:solidFill>
                  <a:schemeClr val="dk1"/>
                </a:solidFill>
              </a:rPr>
              <a:t>Therapeutic drug monitoring (TDM) is essential to minimize side effects (nephrotoxicity) and maximize efficacy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Trough-Guided</a:t>
            </a:r>
            <a:r>
              <a:rPr lang="en-US"/>
              <a:t> </a:t>
            </a:r>
            <a:r>
              <a:rPr lang="en-US" b="1"/>
              <a:t>Dosing</a:t>
            </a:r>
            <a:endParaRPr b="1"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311700" y="964319"/>
            <a:ext cx="8520600" cy="35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000">
                <a:solidFill>
                  <a:srgbClr val="000000"/>
                </a:solidFill>
              </a:rPr>
              <a:t>Previous guidelines recommended routine monitoring of serum trough concentrations, drawn 30 to 60 minutes prior to a scheduled dose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goal level for most patients with severe infectious was 15-20 mcg/mL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000">
                <a:solidFill>
                  <a:srgbClr val="000000"/>
                </a:solidFill>
              </a:rPr>
              <a:t>However, troughs of 15mcg/mL or more may increase the risk of acute kidney injury (AKI) without improving patient outcomes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3090" y="2882504"/>
            <a:ext cx="4477819" cy="217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l="1493"/>
          <a:stretch/>
        </p:blipFill>
        <p:spPr>
          <a:xfrm>
            <a:off x="3321697" y="2442459"/>
            <a:ext cx="4898572" cy="255835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What is Area Under the Curve (AUC)?</a:t>
            </a:r>
            <a:endParaRPr b="1"/>
          </a:p>
        </p:txBody>
      </p:sp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311700" y="853440"/>
            <a:ext cx="8520600" cy="35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/>
              <a:t>New studies show that the most accurate and optimal way to manage vancomycin dosing is by </a:t>
            </a:r>
            <a:r>
              <a:rPr lang="en-US" sz="2000" b="1" u="sng">
                <a:solidFill>
                  <a:srgbClr val="FF0000"/>
                </a:solidFill>
              </a:rPr>
              <a:t>AUC-guided</a:t>
            </a:r>
            <a:r>
              <a:rPr lang="en-US" sz="2000"/>
              <a:t> dosing and monitoring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/>
              <a:t>AUC = area under the concentration-time curve (i.e. total drug exposure)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/>
              <a:t>AUC requires </a:t>
            </a:r>
            <a:r>
              <a:rPr lang="en-US" sz="2000" b="1">
                <a:solidFill>
                  <a:srgbClr val="FF0000"/>
                </a:solidFill>
              </a:rPr>
              <a:t>TWO LEVELS </a:t>
            </a:r>
            <a:r>
              <a:rPr lang="en-US" sz="2000"/>
              <a:t>within a single dosing interval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AUC1 = Peak or Random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AUC2 = Trough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6b5a01fed_0_6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Timing of Levels is Important</a:t>
            </a:r>
            <a:endParaRPr b="1"/>
          </a:p>
        </p:txBody>
      </p:sp>
      <p:sp>
        <p:nvSpPr>
          <p:cNvPr id="93" name="Google Shape;93;g96b5a01fed_0_6"/>
          <p:cNvSpPr txBox="1">
            <a:spLocks noGrp="1"/>
          </p:cNvSpPr>
          <p:nvPr>
            <p:ph type="body" idx="1"/>
          </p:nvPr>
        </p:nvSpPr>
        <p:spPr>
          <a:xfrm>
            <a:off x="259900" y="905441"/>
            <a:ext cx="85206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Patients receiving AUC-guided dosing and monitoring will need </a:t>
            </a:r>
            <a:r>
              <a:rPr lang="en-US" sz="2000" b="1" u="sng">
                <a:solidFill>
                  <a:srgbClr val="0070C0"/>
                </a:solidFill>
              </a:rPr>
              <a:t>2 post-dose levels </a:t>
            </a:r>
            <a:r>
              <a:rPr lang="en-US" sz="2000" b="1" u="sng"/>
              <a:t>within the same dosing interval</a:t>
            </a:r>
            <a:endParaRPr sz="2000" b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00"/>
                </a:solidFill>
              </a:rPr>
              <a:t>AUC Level # 1</a:t>
            </a:r>
            <a:r>
              <a:rPr lang="en-U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Post-distribution peak or random: usually drawn at least                                                                               </a:t>
            </a:r>
            <a:r>
              <a:rPr lang="en-US" sz="1600" b="1" u="sng">
                <a:solidFill>
                  <a:srgbClr val="000000"/>
                </a:solidFill>
              </a:rPr>
              <a:t>1 - 2 hours after the end </a:t>
            </a:r>
            <a:r>
              <a:rPr lang="en-US" sz="1600">
                <a:solidFill>
                  <a:srgbClr val="000000"/>
                </a:solidFill>
              </a:rPr>
              <a:t>of a vancomycin infusion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7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00000"/>
                </a:solidFill>
              </a:rPr>
              <a:t>AUC Level # 2 </a:t>
            </a:r>
            <a:endParaRPr sz="17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Trough: usually drawn 30 minutes </a:t>
            </a:r>
            <a:r>
              <a:rPr lang="en-US" sz="1600" b="1" u="sng">
                <a:solidFill>
                  <a:srgbClr val="000000"/>
                </a:solidFill>
              </a:rPr>
              <a:t>prior </a:t>
            </a:r>
            <a:r>
              <a:rPr lang="en-US" sz="1600">
                <a:solidFill>
                  <a:srgbClr val="000000"/>
                </a:solidFill>
              </a:rPr>
              <a:t>to </a:t>
            </a:r>
            <a:endParaRPr sz="160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</a:rPr>
              <a:t>administration of the next vancomycin dose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Note: In the majority of cases there will be a minimum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of 4 hours between these levels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4" name="Google Shape;94;g96b5a01fed_0_6"/>
          <p:cNvPicPr preferRelativeResize="0"/>
          <p:nvPr/>
        </p:nvPicPr>
        <p:blipFill rotWithShape="1">
          <a:blip r:embed="rId3">
            <a:alphaModFix/>
          </a:blip>
          <a:srcRect l="4725"/>
          <a:stretch/>
        </p:blipFill>
        <p:spPr>
          <a:xfrm>
            <a:off x="5607104" y="1581077"/>
            <a:ext cx="3376450" cy="28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6b5a01fed_0_24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b="1"/>
              <a:t>New AUC Levels in </a:t>
            </a:r>
            <a:r>
              <a:rPr lang="en-US" sz="3200" b="1" i="1"/>
              <a:t>Hospital EMR</a:t>
            </a:r>
            <a:endParaRPr sz="3200" b="1" i="1"/>
          </a:p>
        </p:txBody>
      </p:sp>
      <p:sp>
        <p:nvSpPr>
          <p:cNvPr id="100" name="Google Shape;100;g96b5a01fed_0_24"/>
          <p:cNvSpPr txBox="1">
            <a:spLocks noGrp="1"/>
          </p:cNvSpPr>
          <p:nvPr>
            <p:ph type="body" idx="1"/>
          </p:nvPr>
        </p:nvSpPr>
        <p:spPr>
          <a:xfrm>
            <a:off x="311700" y="1001641"/>
            <a:ext cx="85206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/>
              <a:t>Insert picture of EMR screenshots for levels</a:t>
            </a:r>
            <a:endParaRPr sz="1100" i="1"/>
          </a:p>
        </p:txBody>
      </p:sp>
      <p:sp>
        <p:nvSpPr>
          <p:cNvPr id="101" name="Google Shape;101;g96b5a01fed_0_24"/>
          <p:cNvSpPr txBox="1"/>
          <p:nvPr/>
        </p:nvSpPr>
        <p:spPr>
          <a:xfrm>
            <a:off x="363526" y="2987006"/>
            <a:ext cx="8689500" cy="195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Vancomycin Level </a:t>
            </a:r>
            <a:r>
              <a:rPr lang="en-US" sz="22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AUC1</a:t>
            </a: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(post-distributed level)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Normal range: </a:t>
            </a:r>
            <a:r>
              <a:rPr lang="en-US" sz="1600" b="0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(insert institution normal values)</a:t>
            </a:r>
            <a:endParaRPr sz="1600" b="0" i="1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Critical value: </a:t>
            </a:r>
            <a:r>
              <a:rPr lang="en-US" sz="16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(insert institution critical values)</a:t>
            </a:r>
            <a:endParaRPr sz="16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Vancomycin Level </a:t>
            </a:r>
            <a:r>
              <a:rPr lang="en-US" sz="22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AUC2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(trough)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Normal range: (insert institution normal values)</a:t>
            </a:r>
            <a:endParaRPr/>
          </a:p>
          <a:p>
            <a:pPr marL="342900" marR="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Critical value: </a:t>
            </a:r>
            <a:r>
              <a:rPr lang="en-US" sz="16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(insert institution critical values)</a:t>
            </a:r>
            <a:endParaRPr sz="1600" b="0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2cf097ff_0_7"/>
          <p:cNvSpPr txBox="1">
            <a:spLocks noGrp="1"/>
          </p:cNvSpPr>
          <p:nvPr>
            <p:ph type="title"/>
          </p:nvPr>
        </p:nvSpPr>
        <p:spPr>
          <a:xfrm>
            <a:off x="311700" y="183768"/>
            <a:ext cx="8520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b="1"/>
              <a:t>When Will AUC Levels Be Drawn?</a:t>
            </a:r>
            <a:endParaRPr sz="3200" b="1"/>
          </a:p>
        </p:txBody>
      </p:sp>
      <p:sp>
        <p:nvSpPr>
          <p:cNvPr id="107" name="Google Shape;107;g982cf097ff_0_7"/>
          <p:cNvSpPr txBox="1">
            <a:spLocks noGrp="1"/>
          </p:cNvSpPr>
          <p:nvPr>
            <p:ph type="body" idx="1"/>
          </p:nvPr>
        </p:nvSpPr>
        <p:spPr>
          <a:xfrm>
            <a:off x="311700" y="1001641"/>
            <a:ext cx="85206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500">
                <a:solidFill>
                  <a:srgbClr val="0C0C0C"/>
                </a:solidFill>
              </a:rPr>
              <a:t>Vancomycin </a:t>
            </a:r>
            <a:r>
              <a:rPr lang="en-US" sz="2500" b="1">
                <a:solidFill>
                  <a:srgbClr val="FF0000"/>
                </a:solidFill>
              </a:rPr>
              <a:t>AUC level 1</a:t>
            </a:r>
            <a:r>
              <a:rPr lang="en-US" sz="2500">
                <a:solidFill>
                  <a:srgbClr val="0C0C0C"/>
                </a:solidFill>
              </a:rPr>
              <a:t> and </a:t>
            </a:r>
            <a:r>
              <a:rPr lang="en-US" sz="2500" b="1">
                <a:solidFill>
                  <a:srgbClr val="FF0000"/>
                </a:solidFill>
              </a:rPr>
              <a:t>AUC level 2</a:t>
            </a:r>
            <a:r>
              <a:rPr lang="en-US" sz="2500">
                <a:solidFill>
                  <a:srgbClr val="0C0C0C"/>
                </a:solidFill>
              </a:rPr>
              <a:t> should be collected </a:t>
            </a:r>
            <a:r>
              <a:rPr lang="en-US" sz="2500" b="1">
                <a:solidFill>
                  <a:srgbClr val="0C0C0C"/>
                </a:solidFill>
              </a:rPr>
              <a:t>within the </a:t>
            </a:r>
            <a:r>
              <a:rPr lang="en-US" sz="2500" b="1" u="sng">
                <a:solidFill>
                  <a:srgbClr val="0C0C0C"/>
                </a:solidFill>
              </a:rPr>
              <a:t>same dosing interval </a:t>
            </a:r>
            <a:r>
              <a:rPr lang="en-US" sz="2500" b="1">
                <a:solidFill>
                  <a:srgbClr val="0C0C0C"/>
                </a:solidFill>
              </a:rPr>
              <a:t>and after</a:t>
            </a:r>
            <a:r>
              <a:rPr lang="en-US" sz="2500" b="1">
                <a:solidFill>
                  <a:srgbClr val="FF0000"/>
                </a:solidFill>
              </a:rPr>
              <a:t> at least…</a:t>
            </a:r>
            <a:endParaRPr sz="1500">
              <a:solidFill>
                <a:srgbClr val="FF0000"/>
              </a:solidFill>
            </a:endParaRPr>
          </a:p>
        </p:txBody>
      </p:sp>
      <p:graphicFrame>
        <p:nvGraphicFramePr>
          <p:cNvPr id="108" name="Google Shape;108;g982cf097ff_0_7"/>
          <p:cNvGraphicFramePr/>
          <p:nvPr/>
        </p:nvGraphicFramePr>
        <p:xfrm>
          <a:off x="774824" y="2329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{4E7FFFA5-E0FC-4E07-BE3B-59ED3FFF9F16}</a:tableStyleId>
              </a:tblPr>
              <a:tblGrid>
                <a:gridCol w="25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Vancomycin Interval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Vancomycin Level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AUC1*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AUC2*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(trough)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Every 8 hours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AFTER 4</a:t>
                      </a:r>
                      <a:r>
                        <a:rPr lang="en-US" sz="1800" u="none" strike="noStrike" cap="none" baseline="30000"/>
                        <a:t>th</a:t>
                      </a:r>
                      <a:r>
                        <a:rPr lang="en-US" sz="1800" u="none" strike="noStrike" cap="none"/>
                        <a:t>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BEFORE 5</a:t>
                      </a:r>
                      <a:r>
                        <a:rPr lang="en-US" sz="1800" u="none" strike="noStrike" cap="none" baseline="30000"/>
                        <a:t>th</a:t>
                      </a:r>
                      <a:r>
                        <a:rPr lang="en-US" sz="1800" u="none" strike="noStrike" cap="none"/>
                        <a:t>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Every 12 hours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AFTER 3</a:t>
                      </a:r>
                      <a:r>
                        <a:rPr lang="en-US" sz="1800" u="none" strike="noStrike" cap="none" baseline="30000"/>
                        <a:t>rd</a:t>
                      </a:r>
                      <a:r>
                        <a:rPr lang="en-US" sz="1800" u="none" strike="noStrike" cap="none"/>
                        <a:t>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BEFORE 4</a:t>
                      </a:r>
                      <a:r>
                        <a:rPr lang="en-US" sz="1800" u="none" strike="noStrike" cap="none" baseline="30000"/>
                        <a:t>th</a:t>
                      </a:r>
                      <a:r>
                        <a:rPr lang="en-US" sz="1800" u="none" strike="noStrike" cap="none"/>
                        <a:t>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Every 24-48 hours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AFTER 2</a:t>
                      </a:r>
                      <a:r>
                        <a:rPr lang="en-US" sz="1800" u="none" strike="noStrike" cap="none" baseline="30000"/>
                        <a:t>nd</a:t>
                      </a:r>
                      <a:r>
                        <a:rPr lang="en-US" sz="1800" u="none" strike="noStrike" cap="none"/>
                        <a:t>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BEFORE 3</a:t>
                      </a:r>
                      <a:r>
                        <a:rPr lang="en-US" sz="1800" u="none" strike="noStrike" cap="none" baseline="30000"/>
                        <a:t>rd</a:t>
                      </a:r>
                      <a:r>
                        <a:rPr lang="en-US" sz="1800" u="none" strike="noStrike" cap="none"/>
                        <a:t>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b5a01fed_0_0"/>
          <p:cNvSpPr txBox="1">
            <a:spLocks noGrp="1"/>
          </p:cNvSpPr>
          <p:nvPr>
            <p:ph type="title"/>
          </p:nvPr>
        </p:nvSpPr>
        <p:spPr>
          <a:xfrm>
            <a:off x="359826" y="21130"/>
            <a:ext cx="8520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b="1"/>
              <a:t>When Will We Use Trough vs AUC Monitoring?</a:t>
            </a:r>
            <a:endParaRPr sz="3200" b="1"/>
          </a:p>
        </p:txBody>
      </p:sp>
      <p:sp>
        <p:nvSpPr>
          <p:cNvPr id="114" name="Google Shape;114;g96b5a01fed_0_0"/>
          <p:cNvSpPr/>
          <p:nvPr/>
        </p:nvSpPr>
        <p:spPr>
          <a:xfrm>
            <a:off x="3471970" y="714221"/>
            <a:ext cx="2172560" cy="358006"/>
          </a:xfrm>
          <a:prstGeom prst="rect">
            <a:avLst/>
          </a:prstGeom>
          <a:solidFill>
            <a:srgbClr val="CCEC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Ordered Vancomycin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96b5a01fed_0_0"/>
          <p:cNvSpPr/>
          <p:nvPr/>
        </p:nvSpPr>
        <p:spPr>
          <a:xfrm>
            <a:off x="3471964" y="1294708"/>
            <a:ext cx="2172560" cy="454909"/>
          </a:xfrm>
          <a:prstGeom prst="rect">
            <a:avLst/>
          </a:prstGeom>
          <a:solidFill>
            <a:srgbClr val="CCEC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Renal Replacement Therapy (HD, CRRT, SLED, CAPD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96b5a01fed_0_0"/>
          <p:cNvSpPr/>
          <p:nvPr/>
        </p:nvSpPr>
        <p:spPr>
          <a:xfrm>
            <a:off x="2452717" y="2102650"/>
            <a:ext cx="4211053" cy="501889"/>
          </a:xfrm>
          <a:prstGeom prst="rect">
            <a:avLst/>
          </a:prstGeom>
          <a:solidFill>
            <a:srgbClr val="CCEC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Fluctuating Renal Function, Oliguria, and/or Acute Kidney Injury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(defined as ≥ 0.3 mg/dL or ≥ 50% increase in SCr from baseline or last value measured within the previous 24-48 hours)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96b5a01fed_0_0"/>
          <p:cNvSpPr/>
          <p:nvPr/>
        </p:nvSpPr>
        <p:spPr>
          <a:xfrm>
            <a:off x="2452717" y="2955346"/>
            <a:ext cx="4211053" cy="1183516"/>
          </a:xfrm>
          <a:prstGeom prst="rect">
            <a:avLst/>
          </a:prstGeom>
          <a:solidFill>
            <a:srgbClr val="CCEC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Vancomycin therapy for </a:t>
            </a:r>
            <a:r>
              <a:rPr lang="en-US" sz="1100" b="1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following indications:</a:t>
            </a:r>
            <a:endParaRPr/>
          </a:p>
          <a:p>
            <a:pPr marL="288925" marR="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Urinary tract infections</a:t>
            </a:r>
            <a:endParaRPr/>
          </a:p>
          <a:p>
            <a:pPr marL="288925" marR="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expected to receive vancomycin for &lt; 24 hours (i.e. surgical prophylaxis)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96b5a01fed_0_0"/>
          <p:cNvSpPr/>
          <p:nvPr/>
        </p:nvSpPr>
        <p:spPr>
          <a:xfrm>
            <a:off x="472661" y="3047397"/>
            <a:ext cx="1436914" cy="99232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Vancomycin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AUC-Guided</a:t>
            </a: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Dosing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96b5a01fed_0_0"/>
          <p:cNvSpPr/>
          <p:nvPr/>
        </p:nvSpPr>
        <p:spPr>
          <a:xfrm>
            <a:off x="7110087" y="3047397"/>
            <a:ext cx="1436914" cy="99232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Vancomycin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Trough-Guided</a:t>
            </a: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Dosing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96b5a01fed_0_0"/>
          <p:cNvSpPr txBox="1"/>
          <p:nvPr/>
        </p:nvSpPr>
        <p:spPr>
          <a:xfrm>
            <a:off x="-6906" y="4264107"/>
            <a:ext cx="23960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AUC 400-600 mcg*h/mL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(with trough/AUC2 between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10-20 mcg/mL)</a:t>
            </a:r>
            <a:endParaRPr/>
          </a:p>
        </p:txBody>
      </p:sp>
      <p:sp>
        <p:nvSpPr>
          <p:cNvPr id="121" name="Google Shape;121;g96b5a01fed_0_0"/>
          <p:cNvSpPr txBox="1"/>
          <p:nvPr/>
        </p:nvSpPr>
        <p:spPr>
          <a:xfrm>
            <a:off x="6916435" y="4259924"/>
            <a:ext cx="18242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Depends on Indication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– 15 mcg/mL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– 20 mcg/mL</a:t>
            </a:r>
            <a:endParaRPr/>
          </a:p>
        </p:txBody>
      </p:sp>
      <p:cxnSp>
        <p:nvCxnSpPr>
          <p:cNvPr id="122" name="Google Shape;122;g96b5a01fed_0_0"/>
          <p:cNvCxnSpPr>
            <a:stCxn id="114" idx="2"/>
            <a:endCxn id="115" idx="0"/>
          </p:cNvCxnSpPr>
          <p:nvPr/>
        </p:nvCxnSpPr>
        <p:spPr>
          <a:xfrm>
            <a:off x="4558250" y="1072227"/>
            <a:ext cx="0" cy="22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3" name="Google Shape;123;g96b5a01fed_0_0"/>
          <p:cNvCxnSpPr>
            <a:stCxn id="115" idx="3"/>
            <a:endCxn id="119" idx="0"/>
          </p:cNvCxnSpPr>
          <p:nvPr/>
        </p:nvCxnSpPr>
        <p:spPr>
          <a:xfrm>
            <a:off x="5644524" y="1522163"/>
            <a:ext cx="2184000" cy="1525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" name="Google Shape;124;g96b5a01fed_0_0"/>
          <p:cNvCxnSpPr>
            <a:stCxn id="115" idx="2"/>
            <a:endCxn id="116" idx="0"/>
          </p:cNvCxnSpPr>
          <p:nvPr/>
        </p:nvCxnSpPr>
        <p:spPr>
          <a:xfrm>
            <a:off x="4558244" y="1749617"/>
            <a:ext cx="0" cy="353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" name="Google Shape;125;g96b5a01fed_0_0"/>
          <p:cNvCxnSpPr>
            <a:stCxn id="116" idx="3"/>
          </p:cNvCxnSpPr>
          <p:nvPr/>
        </p:nvCxnSpPr>
        <p:spPr>
          <a:xfrm>
            <a:off x="6663770" y="2353595"/>
            <a:ext cx="1164900" cy="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g96b5a01fed_0_0"/>
          <p:cNvCxnSpPr>
            <a:stCxn id="118" idx="2"/>
          </p:cNvCxnSpPr>
          <p:nvPr/>
        </p:nvCxnSpPr>
        <p:spPr>
          <a:xfrm>
            <a:off x="1191118" y="4039719"/>
            <a:ext cx="0" cy="22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7" name="Google Shape;127;g96b5a01fed_0_0"/>
          <p:cNvCxnSpPr>
            <a:stCxn id="119" idx="2"/>
          </p:cNvCxnSpPr>
          <p:nvPr/>
        </p:nvCxnSpPr>
        <p:spPr>
          <a:xfrm>
            <a:off x="7828544" y="4039719"/>
            <a:ext cx="0" cy="191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g96b5a01fed_0_0"/>
          <p:cNvCxnSpPr>
            <a:stCxn id="116" idx="2"/>
            <a:endCxn id="117" idx="0"/>
          </p:cNvCxnSpPr>
          <p:nvPr/>
        </p:nvCxnSpPr>
        <p:spPr>
          <a:xfrm>
            <a:off x="4558244" y="2604539"/>
            <a:ext cx="0" cy="35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g96b5a01fed_0_0"/>
          <p:cNvCxnSpPr>
            <a:stCxn id="117" idx="3"/>
            <a:endCxn id="119" idx="1"/>
          </p:cNvCxnSpPr>
          <p:nvPr/>
        </p:nvCxnSpPr>
        <p:spPr>
          <a:xfrm rot="10800000" flipH="1">
            <a:off x="6663770" y="3543504"/>
            <a:ext cx="446400" cy="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0" name="Google Shape;130;g96b5a01fed_0_0"/>
          <p:cNvCxnSpPr>
            <a:stCxn id="117" idx="1"/>
            <a:endCxn id="118" idx="3"/>
          </p:cNvCxnSpPr>
          <p:nvPr/>
        </p:nvCxnSpPr>
        <p:spPr>
          <a:xfrm rot="10800000">
            <a:off x="1909717" y="3543504"/>
            <a:ext cx="543000" cy="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1" name="Google Shape;131;g96b5a01fed_0_0"/>
          <p:cNvSpPr txBox="1"/>
          <p:nvPr/>
        </p:nvSpPr>
        <p:spPr>
          <a:xfrm>
            <a:off x="6425719" y="1303425"/>
            <a:ext cx="476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96b5a01fed_0_0"/>
          <p:cNvSpPr txBox="1"/>
          <p:nvPr/>
        </p:nvSpPr>
        <p:spPr>
          <a:xfrm>
            <a:off x="6973726" y="2116315"/>
            <a:ext cx="476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96b5a01fed_0_0"/>
          <p:cNvSpPr txBox="1"/>
          <p:nvPr/>
        </p:nvSpPr>
        <p:spPr>
          <a:xfrm>
            <a:off x="6648877" y="3305436"/>
            <a:ext cx="476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96b5a01fed_0_0"/>
          <p:cNvSpPr txBox="1"/>
          <p:nvPr/>
        </p:nvSpPr>
        <p:spPr>
          <a:xfrm>
            <a:off x="4558243" y="1809604"/>
            <a:ext cx="476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96b5a01fed_0_0"/>
          <p:cNvSpPr txBox="1"/>
          <p:nvPr/>
        </p:nvSpPr>
        <p:spPr>
          <a:xfrm>
            <a:off x="4558243" y="2664526"/>
            <a:ext cx="476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96b5a01fed_0_0"/>
          <p:cNvSpPr txBox="1"/>
          <p:nvPr/>
        </p:nvSpPr>
        <p:spPr>
          <a:xfrm>
            <a:off x="2023004" y="3318067"/>
            <a:ext cx="476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On-screen Show (16:9)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Courier New</vt:lpstr>
      <vt:lpstr>Calibri</vt:lpstr>
      <vt:lpstr>Helvetica Neue</vt:lpstr>
      <vt:lpstr>Arial</vt:lpstr>
      <vt:lpstr>Noto Sans Symbols</vt:lpstr>
      <vt:lpstr>Simple Light</vt:lpstr>
      <vt:lpstr>Vancomycin Update  AUC-Guided Dosing and Monitoring  for the Bedside Nurse</vt:lpstr>
      <vt:lpstr>Learning Objectives</vt:lpstr>
      <vt:lpstr>Overview of Vancomycin</vt:lpstr>
      <vt:lpstr>Trough-Guided Dosing</vt:lpstr>
      <vt:lpstr>What is Area Under the Curve (AUC)?</vt:lpstr>
      <vt:lpstr>Timing of Levels is Important</vt:lpstr>
      <vt:lpstr>New AUC Levels in Hospital EMR</vt:lpstr>
      <vt:lpstr>When Will AUC Levels Be Drawn?</vt:lpstr>
      <vt:lpstr>When Will We Use Trough vs AUC Monitoring?</vt:lpstr>
      <vt:lpstr>Role of Pharmacist for AUC Monitoring</vt:lpstr>
      <vt:lpstr>Role of the Bedside Nurse in AUC Monitoring</vt:lpstr>
      <vt:lpstr>Thank you for improving patient care!  (insert logo or picture)  Please reach out to your pharmacist if you have any questions or concerns!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Vancomycin Update  AUC-Guided Dosing and Monitoring  for the Bedside Nurse</dc:title>
  <dc:creator>Jamie Kisgen</dc:creator>
  <cp:lastModifiedBy>Heil, Emily</cp:lastModifiedBy>
  <cp:revision>1</cp:revision>
  <dcterms:modified xsi:type="dcterms:W3CDTF">2021-03-03T17:40:46Z</dcterms:modified>
</cp:coreProperties>
</file>